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305" r:id="rId4"/>
    <p:sldId id="301" r:id="rId5"/>
    <p:sldId id="300" r:id="rId6"/>
    <p:sldId id="266" r:id="rId7"/>
    <p:sldId id="261" r:id="rId8"/>
    <p:sldId id="306" r:id="rId9"/>
    <p:sldId id="291" r:id="rId10"/>
    <p:sldId id="289" r:id="rId11"/>
    <p:sldId id="290" r:id="rId12"/>
    <p:sldId id="292" r:id="rId13"/>
    <p:sldId id="294" r:id="rId14"/>
    <p:sldId id="298" r:id="rId15"/>
    <p:sldId id="295" r:id="rId16"/>
    <p:sldId id="296" r:id="rId17"/>
    <p:sldId id="297" r:id="rId18"/>
    <p:sldId id="302" r:id="rId19"/>
    <p:sldId id="303" r:id="rId20"/>
    <p:sldId id="304" r:id="rId21"/>
    <p:sldId id="307" r:id="rId22"/>
    <p:sldId id="299" r:id="rId23"/>
    <p:sldId id="263" r:id="rId24"/>
    <p:sldId id="262" r:id="rId25"/>
    <p:sldId id="265" r:id="rId26"/>
    <p:sldId id="264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Microsoft Sans Serif" panose="020B0604020202020204" pitchFamily="34" charset="0"/>
      <p:regular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Open Sans Light" panose="020B0306030504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gHXgSI5x9kWRx6aoB6U6L/8d2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787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- verze 1">
  <p:cSld name="CUSTOM_1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bg1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6EE8B-6E7C-47CB-835F-18AA3DEE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2353" y="451248"/>
            <a:ext cx="841591" cy="245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- Claim minimal">
  <p:cSld name="CUSTOM_4_1_1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5146-0541-4DDE-9ADB-7F8E1AAC3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D4F0-B8C5-4EBC-88EF-F2572BCFF4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Sekce s podnadpisem">
  <p:cSld name="CUSTOM_5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tx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2170D-C56E-42FE-B4E2-1E2296D64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 title="Nadpis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i="1">
                <a:solidFill>
                  <a:schemeClr val="tx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02790-E730-457A-8C25-15CEAC7003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23495" y="1033614"/>
            <a:ext cx="7600950" cy="330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 i="0" u="none" strike="noStrike" cap="none">
                <a:solidFill>
                  <a:schemeClr val="dk1"/>
                </a:solidFill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 i="0" u="none" strike="noStrike" cap="none">
                <a:solidFill>
                  <a:schemeClr val="dk1"/>
                </a:solidFill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267045" y="4719638"/>
            <a:ext cx="21268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3495" y="396352"/>
            <a:ext cx="6243975" cy="6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24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20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>
  <p:cSld name="OBJECT_2_2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53200" y="1025236"/>
            <a:ext cx="8238300" cy="347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69AD4-440B-45FD-8122-A5B1C0F5C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17" title="Nadpis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18" title="Nadpis"/>
          <p:cNvSpPr txBox="1">
            <a:spLocks noGrp="1"/>
          </p:cNvSpPr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A57E3-F5CA-4F33-BA43-7952D46AD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 preserve="1" userDrawn="1">
  <p:cSld name="16 Prázdný s nadpisem a logem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53806-D7FE-4C13-B1C2-39212946B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Prázdný s logem">
  <p:cSld name="CUSTOM_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7A6A3-42D0-472E-BB2F-B9BDB8623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laim - modré pozadí">
  <p:cSld name="CUSTOM_4">
    <p:bg>
      <p:bgPr>
        <a:solidFill>
          <a:schemeClr val="bg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69708-8C6F-42F4-9405-6E46BEF45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laim - bílé pozadí">
  <p:cSld name="CUSTOM_4_1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3CA38-9066-4D2A-870D-7AABCFBED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body" idx="1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67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Úvod do programování 2: Java</a:t>
            </a:r>
            <a:endParaRPr dirty="0"/>
          </a:p>
        </p:txBody>
      </p:sp>
      <p:sp>
        <p:nvSpPr>
          <p:cNvPr id="70" name="Google Shape;70;p2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23. 1. 2021, 9.30-16.30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ONLINE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Kamil Ševeček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cs-CZ"/>
              <a:t>Proměnná a její typ</a:t>
            </a:r>
            <a:endParaRPr lang="en-US"/>
          </a:p>
          <a:p>
            <a:r>
              <a:rPr lang="cs-CZ"/>
              <a:t>Čísla</a:t>
            </a:r>
          </a:p>
          <a:p>
            <a:r>
              <a:rPr lang="cs-CZ"/>
              <a:t>Písmena</a:t>
            </a:r>
            <a:endParaRPr lang="en-US"/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Něco dalšího?</a:t>
            </a:r>
            <a:endParaRPr lang="cs-C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Jaké typy proměnných znáte?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93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Čísla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int</a:t>
            </a:r>
            <a:r>
              <a:rPr lang="cs-CZ"/>
              <a:t> .....</a:t>
            </a:r>
            <a:r>
              <a:rPr lang="en-US"/>
              <a:t>..</a:t>
            </a:r>
            <a:r>
              <a:rPr lang="cs-CZ"/>
              <a:t>..... celá čísla od -2147483648 do +2147483647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double</a:t>
            </a:r>
            <a:r>
              <a:rPr lang="cs-CZ"/>
              <a:t> …. čísla i s desetinnými číslicemi</a:t>
            </a:r>
          </a:p>
          <a:p>
            <a:r>
              <a:rPr lang="cs-CZ"/>
              <a:t>Písmena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String</a:t>
            </a:r>
            <a:r>
              <a:rPr lang="cs-CZ"/>
              <a:t> …</a:t>
            </a:r>
            <a:r>
              <a:rPr lang="en-US"/>
              <a:t>.</a:t>
            </a:r>
            <a:r>
              <a:rPr lang="cs-CZ"/>
              <a:t>. text, složen ze znaků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Proměnná a její typ</a:t>
            </a:r>
          </a:p>
        </p:txBody>
      </p:sp>
    </p:spTree>
    <p:extLst>
      <p:ext uri="{BB962C8B-B14F-4D97-AF65-F5344CB8AC3E}">
        <p14:creationId xmlns:p14="http://schemas.microsoft.com/office/powerpoint/2010/main" val="16709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Jednoduché typy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int</a:t>
            </a:r>
            <a:r>
              <a:rPr lang="cs-CZ" dirty="0"/>
              <a:t> ............ celé číslo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double</a:t>
            </a:r>
            <a:r>
              <a:rPr lang="cs-CZ" dirty="0"/>
              <a:t> ..... číslo i s desetinnými číslicemi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char</a:t>
            </a:r>
            <a:r>
              <a:rPr lang="cs-CZ" dirty="0"/>
              <a:t> ......... jeden znak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boolean</a:t>
            </a:r>
            <a:r>
              <a:rPr lang="cs-CZ" dirty="0"/>
              <a:t> ... ano / ne</a:t>
            </a:r>
          </a:p>
          <a:p>
            <a:r>
              <a:rPr lang="cs-CZ" dirty="0"/>
              <a:t>Složené typy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String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Color</a:t>
            </a:r>
            <a:endParaRPr lang="en-US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en-US">
                <a:solidFill>
                  <a:schemeClr val="accent1"/>
                </a:solidFill>
              </a:rPr>
              <a:t>Point</a:t>
            </a:r>
            <a:endParaRPr lang="cs-CZ" dirty="0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Dimension</a:t>
            </a:r>
            <a:endParaRPr lang="en-US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en-US">
                <a:solidFill>
                  <a:schemeClr val="accent1"/>
                </a:solidFill>
              </a:rPr>
              <a:t>… </a:t>
            </a:r>
            <a:r>
              <a:rPr lang="en-US" dirty="0">
                <a:solidFill>
                  <a:schemeClr val="accent1"/>
                </a:solidFill>
              </a:rPr>
              <a:t>(a </a:t>
            </a:r>
            <a:r>
              <a:rPr lang="en-US" dirty="0" err="1">
                <a:solidFill>
                  <a:schemeClr val="accent1"/>
                </a:solidFill>
              </a:rPr>
              <a:t>mnoho</a:t>
            </a:r>
            <a:r>
              <a:rPr lang="en-US" dirty="0">
                <a:solidFill>
                  <a:schemeClr val="accent1"/>
                </a:solidFill>
              </a:rPr>
              <a:t> dal</a:t>
            </a:r>
            <a:r>
              <a:rPr lang="cs-CZ" dirty="0">
                <a:solidFill>
                  <a:schemeClr val="accent1"/>
                </a:solidFill>
              </a:rPr>
              <a:t>ších)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Tak pořádně</a:t>
            </a:r>
          </a:p>
        </p:txBody>
      </p:sp>
    </p:spTree>
    <p:extLst>
      <p:ext uri="{BB962C8B-B14F-4D97-AF65-F5344CB8AC3E}">
        <p14:creationId xmlns:p14="http://schemas.microsoft.com/office/powerpoint/2010/main" val="1008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red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green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blue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2910659" y="1490662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/>
          <p:nvPr/>
        </p:nvCxnSpPr>
        <p:spPr>
          <a:xfrm flipH="1">
            <a:off x="2066925" y="2257425"/>
            <a:ext cx="1881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/>
          <p:nvPr/>
        </p:nvCxnSpPr>
        <p:spPr>
          <a:xfrm flipH="1">
            <a:off x="2457450" y="2771775"/>
            <a:ext cx="149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/>
          <p:nvPr/>
        </p:nvCxnSpPr>
        <p:spPr>
          <a:xfrm flipH="1">
            <a:off x="2238375" y="3267075"/>
            <a:ext cx="171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12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5671375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x	double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y	double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2370E0-1D80-4002-A516-3EB39F372730}"/>
              </a:ext>
            </a:extLst>
          </p:cNvPr>
          <p:cNvGrpSpPr/>
          <p:nvPr/>
        </p:nvGrpSpPr>
        <p:grpSpPr>
          <a:xfrm>
            <a:off x="714375" y="2047875"/>
            <a:ext cx="304800" cy="723900"/>
            <a:chOff x="714375" y="2047875"/>
            <a:chExt cx="304800" cy="7239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529784" y="1500447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1619250" y="2257425"/>
            <a:ext cx="232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1619250" y="2771775"/>
            <a:ext cx="2329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3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5671375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width	double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height	double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2370E0-1D80-4002-A516-3EB39F372730}"/>
              </a:ext>
            </a:extLst>
          </p:cNvPr>
          <p:cNvGrpSpPr/>
          <p:nvPr/>
        </p:nvGrpSpPr>
        <p:grpSpPr>
          <a:xfrm>
            <a:off x="714375" y="2047875"/>
            <a:ext cx="304800" cy="723900"/>
            <a:chOff x="714375" y="2047875"/>
            <a:chExt cx="304800" cy="7239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529784" y="1500447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2457450" y="2257425"/>
            <a:ext cx="1491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676525" y="2771775"/>
            <a:ext cx="1272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0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day	int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month	int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year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948884" y="1532031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/>
          <p:nvPr/>
        </p:nvCxnSpPr>
        <p:spPr>
          <a:xfrm flipH="1">
            <a:off x="2066925" y="2257425"/>
            <a:ext cx="1881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638425" y="2771775"/>
            <a:ext cx="131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/>
          <p:nvPr/>
        </p:nvCxnSpPr>
        <p:spPr>
          <a:xfrm flipH="1">
            <a:off x="2238375" y="3267075"/>
            <a:ext cx="171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4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SimpleTime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hour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minute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second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948884" y="1531166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2543175" y="2257425"/>
            <a:ext cx="1405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910659" y="2771775"/>
            <a:ext cx="1038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>
            <a:cxnSpLocks/>
          </p:cNvCxnSpPr>
          <p:nvPr/>
        </p:nvCxnSpPr>
        <p:spPr>
          <a:xfrm flipH="1">
            <a:off x="2910659" y="3267075"/>
            <a:ext cx="1038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16000"/>
            <a:ext cx="8238300" cy="461920"/>
          </a:xfrm>
        </p:spPr>
        <p:txBody>
          <a:bodyPr/>
          <a:lstStyle/>
          <a:p>
            <a:r>
              <a:rPr lang="cs-CZ"/>
              <a:t>S</a:t>
            </a:r>
            <a:r>
              <a:rPr lang="en-US"/>
              <a:t>kládání může být víceúrovňové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841386"/>
            <a:ext cx="6862000" cy="38126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SimpleDateTime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time	SimpleTime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date	SimpleDate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4680000" y="828000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913-7B97-4806-8AE0-E5623DC0C3FB}"/>
              </a:ext>
            </a:extLst>
          </p:cNvPr>
          <p:cNvGrpSpPr/>
          <p:nvPr/>
        </p:nvGrpSpPr>
        <p:grpSpPr>
          <a:xfrm>
            <a:off x="714375" y="1446299"/>
            <a:ext cx="304800" cy="723900"/>
            <a:chOff x="714375" y="2047875"/>
            <a:chExt cx="304800" cy="7239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CDDB9B-7028-4D93-9B22-EC0A9D608620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212138-4C63-4158-9068-91EA4CBE6743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B128F7-2A2C-4E62-8018-6E763A51433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6D83B-D7E0-4ABB-B778-EBD2C65592B2}"/>
              </a:ext>
            </a:extLst>
          </p:cNvPr>
          <p:cNvCxnSpPr>
            <a:cxnSpLocks/>
          </p:cNvCxnSpPr>
          <p:nvPr/>
        </p:nvCxnSpPr>
        <p:spPr>
          <a:xfrm flipH="1">
            <a:off x="3111062" y="1639686"/>
            <a:ext cx="146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7BDE2A-C8E9-4F6A-8686-AE5DB3D65E08}"/>
              </a:ext>
            </a:extLst>
          </p:cNvPr>
          <p:cNvCxnSpPr>
            <a:cxnSpLocks/>
          </p:cNvCxnSpPr>
          <p:nvPr/>
        </p:nvCxnSpPr>
        <p:spPr>
          <a:xfrm flipH="1">
            <a:off x="3111061" y="2121762"/>
            <a:ext cx="146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35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16000"/>
            <a:ext cx="8238300" cy="461920"/>
          </a:xfrm>
        </p:spPr>
        <p:txBody>
          <a:bodyPr/>
          <a:lstStyle/>
          <a:p>
            <a:r>
              <a:rPr lang="cs-CZ"/>
              <a:t>S</a:t>
            </a:r>
            <a:r>
              <a:rPr lang="en-US"/>
              <a:t>kládání může být víceúrovňové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900546"/>
            <a:ext cx="6862000" cy="424295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SimpleDateTime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time	SimpleTime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hour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minute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second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date	SimpleDate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year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month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day	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4680000" y="828000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3111062" y="1581071"/>
            <a:ext cx="146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3111062" y="3347544"/>
            <a:ext cx="1355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913-7B97-4806-8AE0-E5623DC0C3FB}"/>
              </a:ext>
            </a:extLst>
          </p:cNvPr>
          <p:cNvGrpSpPr/>
          <p:nvPr/>
        </p:nvGrpSpPr>
        <p:grpSpPr>
          <a:xfrm>
            <a:off x="714375" y="1383632"/>
            <a:ext cx="304800" cy="1992611"/>
            <a:chOff x="714375" y="2047875"/>
            <a:chExt cx="304800" cy="18485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CDDB9B-7028-4D93-9B22-EC0A9D608620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18354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212138-4C63-4158-9068-91EA4CBE6743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B128F7-2A2C-4E62-8018-6E763A514338}"/>
                </a:ext>
              </a:extLst>
            </p:cNvPr>
            <p:cNvCxnSpPr/>
            <p:nvPr/>
          </p:nvCxnSpPr>
          <p:spPr>
            <a:xfrm>
              <a:off x="714375" y="3896382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75D34C-8039-4F41-BC7A-B81149E6310B}"/>
              </a:ext>
            </a:extLst>
          </p:cNvPr>
          <p:cNvGrpSpPr/>
          <p:nvPr/>
        </p:nvGrpSpPr>
        <p:grpSpPr>
          <a:xfrm>
            <a:off x="1303119" y="1877655"/>
            <a:ext cx="304800" cy="1010667"/>
            <a:chOff x="714375" y="2047875"/>
            <a:chExt cx="304800" cy="12192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0706F2-2421-402A-BE48-3ABA00CF6570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6222E6-5802-4A8F-9916-32DEA7D6815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987D01-7EC0-414D-A9FA-39BA47882E8E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C47EDA-F5B3-4A7C-92B6-4F05194C595D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F4F92-6D80-4D8F-B1BC-90271C670D0D}"/>
              </a:ext>
            </a:extLst>
          </p:cNvPr>
          <p:cNvGrpSpPr/>
          <p:nvPr/>
        </p:nvGrpSpPr>
        <p:grpSpPr>
          <a:xfrm>
            <a:off x="1293429" y="3660697"/>
            <a:ext cx="304800" cy="1010667"/>
            <a:chOff x="714375" y="2047875"/>
            <a:chExt cx="304800" cy="12192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8F9821-D1A5-4EAF-A815-53D770B4CB94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857345-93E7-4440-97D4-DB9341068CB1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6C5D46-E951-426B-BA30-2EF21CC274BE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D99B70-13B2-406B-A363-C7F552864D41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01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780C6-862A-4349-91EC-ABE15BCF7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Oběd 13:00 – 13:45</a:t>
            </a:r>
          </a:p>
          <a:p>
            <a:r>
              <a:rPr lang="en-US"/>
              <a:t>Konec někdy mezi 16:30 – 17:00</a:t>
            </a:r>
          </a:p>
          <a:p>
            <a:endParaRPr lang="en-US"/>
          </a:p>
          <a:p>
            <a:r>
              <a:rPr lang="en-US"/>
              <a:t>Ptejte se nahlas nebo aspoň do chatu!</a:t>
            </a:r>
            <a:br>
              <a:rPr lang="en-US"/>
            </a:br>
            <a:r>
              <a:rPr lang="en-US"/>
              <a:t>Cokoliv, co není jasné.</a:t>
            </a:r>
            <a:endParaRPr lang="cs-CZ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Organizační informace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842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AB-FB98-4F3A-A989-E04E81DC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Objekty nemusejí být jen suchá data</a:t>
            </a:r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A99EF-486E-4FF4-8AF3-EB4336569F99}"/>
              </a:ext>
            </a:extLst>
          </p:cNvPr>
          <p:cNvSpPr txBox="1"/>
          <p:nvPr/>
        </p:nvSpPr>
        <p:spPr>
          <a:xfrm>
            <a:off x="453200" y="1059438"/>
            <a:ext cx="6862000" cy="17321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nextInt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rozsah )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nextDouble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F5917E-B832-4FA4-836B-12525A9F792B}"/>
              </a:ext>
            </a:extLst>
          </p:cNvPr>
          <p:cNvGrpSpPr/>
          <p:nvPr/>
        </p:nvGrpSpPr>
        <p:grpSpPr>
          <a:xfrm>
            <a:off x="682843" y="1635299"/>
            <a:ext cx="304800" cy="723900"/>
            <a:chOff x="714375" y="2047875"/>
            <a:chExt cx="304800" cy="7239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9C077B-35E3-4944-87C0-FD25A767956C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D426ED-8025-4C65-9EED-9D6C98C52DCB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F09167-96E1-4DDF-ACEB-C650A2C39BA3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4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AB-FB98-4F3A-A989-E04E81DC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Objekty nemusejí být jen suchá data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E7B2-9C0F-436B-9DC6-34D46146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407" y="1199732"/>
            <a:ext cx="4330699" cy="2884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A99EF-486E-4FF4-8AF3-EB4336569F99}"/>
              </a:ext>
            </a:extLst>
          </p:cNvPr>
          <p:cNvSpPr txBox="1"/>
          <p:nvPr/>
        </p:nvSpPr>
        <p:spPr>
          <a:xfrm>
            <a:off x="453200" y="1059438"/>
            <a:ext cx="6862000" cy="17321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nextInt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rozsah )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nextDouble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F5917E-B832-4FA4-836B-12525A9F792B}"/>
              </a:ext>
            </a:extLst>
          </p:cNvPr>
          <p:cNvGrpSpPr/>
          <p:nvPr/>
        </p:nvGrpSpPr>
        <p:grpSpPr>
          <a:xfrm>
            <a:off x="682843" y="1635299"/>
            <a:ext cx="304800" cy="723900"/>
            <a:chOff x="714375" y="2047875"/>
            <a:chExt cx="304800" cy="7239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9C077B-35E3-4944-87C0-FD25A767956C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D426ED-8025-4C65-9EED-9D6C98C52DCB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F09167-96E1-4DDF-ACEB-C650A2C39BA3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4FE40-CD72-496C-9A9C-3679F1C31B1E}"/>
              </a:ext>
            </a:extLst>
          </p:cNvPr>
          <p:cNvSpPr txBox="1"/>
          <p:nvPr/>
        </p:nvSpPr>
        <p:spPr>
          <a:xfrm>
            <a:off x="589835" y="3367484"/>
            <a:ext cx="3750938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Generátor náhody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5C565F-2026-4746-9865-C7255CB7E8FC}"/>
              </a:ext>
            </a:extLst>
          </p:cNvPr>
          <p:cNvSpPr/>
          <p:nvPr/>
        </p:nvSpPr>
        <p:spPr>
          <a:xfrm>
            <a:off x="216220" y="1488136"/>
            <a:ext cx="868419" cy="1941280"/>
          </a:xfrm>
          <a:custGeom>
            <a:avLst/>
            <a:gdLst>
              <a:gd name="connsiteX0" fmla="*/ 519504 w 519504"/>
              <a:gd name="connsiteY0" fmla="*/ 1917216 h 1917216"/>
              <a:gd name="connsiteX1" fmla="*/ 4497 w 519504"/>
              <a:gd name="connsiteY1" fmla="*/ 624443 h 1917216"/>
              <a:gd name="connsiteX2" fmla="*/ 277766 w 519504"/>
              <a:gd name="connsiteY2" fmla="*/ 4333 h 1917216"/>
              <a:gd name="connsiteX0" fmla="*/ 868419 w 868419"/>
              <a:gd name="connsiteY0" fmla="*/ 1857059 h 1857059"/>
              <a:gd name="connsiteX1" fmla="*/ 4497 w 868419"/>
              <a:gd name="connsiteY1" fmla="*/ 624443 h 1857059"/>
              <a:gd name="connsiteX2" fmla="*/ 277766 w 868419"/>
              <a:gd name="connsiteY2" fmla="*/ 4333 h 1857059"/>
              <a:gd name="connsiteX0" fmla="*/ 868419 w 868419"/>
              <a:gd name="connsiteY0" fmla="*/ 1857059 h 1857059"/>
              <a:gd name="connsiteX1" fmla="*/ 4497 w 868419"/>
              <a:gd name="connsiteY1" fmla="*/ 624443 h 1857059"/>
              <a:gd name="connsiteX2" fmla="*/ 277766 w 868419"/>
              <a:gd name="connsiteY2" fmla="*/ 4333 h 1857059"/>
              <a:gd name="connsiteX0" fmla="*/ 868419 w 868419"/>
              <a:gd name="connsiteY0" fmla="*/ 1941280 h 1941280"/>
              <a:gd name="connsiteX1" fmla="*/ 4497 w 868419"/>
              <a:gd name="connsiteY1" fmla="*/ 624443 h 1941280"/>
              <a:gd name="connsiteX2" fmla="*/ 277766 w 868419"/>
              <a:gd name="connsiteY2" fmla="*/ 4333 h 194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419" h="1941280">
                <a:moveTo>
                  <a:pt x="868419" y="1941280"/>
                </a:moveTo>
                <a:cubicBezTo>
                  <a:pt x="739344" y="1466332"/>
                  <a:pt x="44787" y="943257"/>
                  <a:pt x="4497" y="624443"/>
                </a:cubicBezTo>
                <a:cubicBezTo>
                  <a:pt x="-35793" y="305629"/>
                  <a:pt x="205945" y="-42964"/>
                  <a:pt x="277766" y="433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2D082F-4927-4BFB-B486-6DD1959AEA82}"/>
              </a:ext>
            </a:extLst>
          </p:cNvPr>
          <p:cNvSpPr/>
          <p:nvPr/>
        </p:nvSpPr>
        <p:spPr>
          <a:xfrm>
            <a:off x="1203055" y="3413513"/>
            <a:ext cx="3145855" cy="1101373"/>
          </a:xfrm>
          <a:custGeom>
            <a:avLst/>
            <a:gdLst>
              <a:gd name="connsiteX0" fmla="*/ 519504 w 519504"/>
              <a:gd name="connsiteY0" fmla="*/ 1917216 h 1917216"/>
              <a:gd name="connsiteX1" fmla="*/ 4497 w 519504"/>
              <a:gd name="connsiteY1" fmla="*/ 624443 h 1917216"/>
              <a:gd name="connsiteX2" fmla="*/ 277766 w 519504"/>
              <a:gd name="connsiteY2" fmla="*/ 4333 h 1917216"/>
              <a:gd name="connsiteX0" fmla="*/ 517084 w 592202"/>
              <a:gd name="connsiteY0" fmla="*/ 1367148 h 1367148"/>
              <a:gd name="connsiteX1" fmla="*/ 2077 w 592202"/>
              <a:gd name="connsiteY1" fmla="*/ 74375 h 1367148"/>
              <a:gd name="connsiteX2" fmla="*/ 592202 w 592202"/>
              <a:gd name="connsiteY2" fmla="*/ 609297 h 1367148"/>
              <a:gd name="connsiteX0" fmla="*/ 188353 w 263471"/>
              <a:gd name="connsiteY0" fmla="*/ 770089 h 770089"/>
              <a:gd name="connsiteX1" fmla="*/ 4751 w 263471"/>
              <a:gd name="connsiteY1" fmla="*/ 367653 h 770089"/>
              <a:gd name="connsiteX2" fmla="*/ 263471 w 263471"/>
              <a:gd name="connsiteY2" fmla="*/ 12238 h 770089"/>
              <a:gd name="connsiteX0" fmla="*/ 61804 w 568557"/>
              <a:gd name="connsiteY0" fmla="*/ 685868 h 685868"/>
              <a:gd name="connsiteX1" fmla="*/ 309837 w 568557"/>
              <a:gd name="connsiteY1" fmla="*/ 367653 h 685868"/>
              <a:gd name="connsiteX2" fmla="*/ 568557 w 568557"/>
              <a:gd name="connsiteY2" fmla="*/ 12238 h 685868"/>
              <a:gd name="connsiteX0" fmla="*/ 0 w 506753"/>
              <a:gd name="connsiteY0" fmla="*/ 685868 h 685868"/>
              <a:gd name="connsiteX1" fmla="*/ 248033 w 506753"/>
              <a:gd name="connsiteY1" fmla="*/ 367653 h 685868"/>
              <a:gd name="connsiteX2" fmla="*/ 506753 w 506753"/>
              <a:gd name="connsiteY2" fmla="*/ 12238 h 685868"/>
              <a:gd name="connsiteX0" fmla="*/ 0 w 506753"/>
              <a:gd name="connsiteY0" fmla="*/ 685868 h 685868"/>
              <a:gd name="connsiteX1" fmla="*/ 248033 w 506753"/>
              <a:gd name="connsiteY1" fmla="*/ 367653 h 685868"/>
              <a:gd name="connsiteX2" fmla="*/ 506753 w 506753"/>
              <a:gd name="connsiteY2" fmla="*/ 12238 h 685868"/>
              <a:gd name="connsiteX0" fmla="*/ 0 w 506753"/>
              <a:gd name="connsiteY0" fmla="*/ 679945 h 679945"/>
              <a:gd name="connsiteX1" fmla="*/ 248033 w 506753"/>
              <a:gd name="connsiteY1" fmla="*/ 361730 h 679945"/>
              <a:gd name="connsiteX2" fmla="*/ 506753 w 506753"/>
              <a:gd name="connsiteY2" fmla="*/ 6315 h 679945"/>
              <a:gd name="connsiteX0" fmla="*/ 0 w 506753"/>
              <a:gd name="connsiteY0" fmla="*/ 675058 h 1329060"/>
              <a:gd name="connsiteX1" fmla="*/ 387062 w 506753"/>
              <a:gd name="connsiteY1" fmla="*/ 1271243 h 1329060"/>
              <a:gd name="connsiteX2" fmla="*/ 506753 w 506753"/>
              <a:gd name="connsiteY2" fmla="*/ 1428 h 1329060"/>
              <a:gd name="connsiteX0" fmla="*/ 0 w 514836"/>
              <a:gd name="connsiteY0" fmla="*/ 1144290 h 1358187"/>
              <a:gd name="connsiteX1" fmla="*/ 395145 w 514836"/>
              <a:gd name="connsiteY1" fmla="*/ 1271243 h 1358187"/>
              <a:gd name="connsiteX2" fmla="*/ 514836 w 514836"/>
              <a:gd name="connsiteY2" fmla="*/ 1428 h 1358187"/>
              <a:gd name="connsiteX0" fmla="*/ 0 w 514836"/>
              <a:gd name="connsiteY0" fmla="*/ 1144290 h 1546275"/>
              <a:gd name="connsiteX1" fmla="*/ 395145 w 514836"/>
              <a:gd name="connsiteY1" fmla="*/ 1271243 h 1546275"/>
              <a:gd name="connsiteX2" fmla="*/ 514836 w 514836"/>
              <a:gd name="connsiteY2" fmla="*/ 1428 h 1546275"/>
              <a:gd name="connsiteX0" fmla="*/ 0 w 514836"/>
              <a:gd name="connsiteY0" fmla="*/ 1144037 h 1700128"/>
              <a:gd name="connsiteX1" fmla="*/ 383829 w 514836"/>
              <a:gd name="connsiteY1" fmla="*/ 1523653 h 1700128"/>
              <a:gd name="connsiteX2" fmla="*/ 514836 w 514836"/>
              <a:gd name="connsiteY2" fmla="*/ 1175 h 1700128"/>
              <a:gd name="connsiteX0" fmla="*/ 0 w 453405"/>
              <a:gd name="connsiteY0" fmla="*/ 1119995 h 1676086"/>
              <a:gd name="connsiteX1" fmla="*/ 383829 w 453405"/>
              <a:gd name="connsiteY1" fmla="*/ 1499611 h 1676086"/>
              <a:gd name="connsiteX2" fmla="*/ 453405 w 453405"/>
              <a:gd name="connsiteY2" fmla="*/ 1196 h 1676086"/>
              <a:gd name="connsiteX0" fmla="*/ 0 w 453405"/>
              <a:gd name="connsiteY0" fmla="*/ 1118799 h 1674890"/>
              <a:gd name="connsiteX1" fmla="*/ 383829 w 453405"/>
              <a:gd name="connsiteY1" fmla="*/ 1498415 h 1674890"/>
              <a:gd name="connsiteX2" fmla="*/ 453405 w 453405"/>
              <a:gd name="connsiteY2" fmla="*/ 0 h 1674890"/>
              <a:gd name="connsiteX0" fmla="*/ 0 w 453405"/>
              <a:gd name="connsiteY0" fmla="*/ 1118799 h 1674890"/>
              <a:gd name="connsiteX1" fmla="*/ 383829 w 453405"/>
              <a:gd name="connsiteY1" fmla="*/ 1498415 h 1674890"/>
              <a:gd name="connsiteX2" fmla="*/ 453405 w 453405"/>
              <a:gd name="connsiteY2" fmla="*/ 0 h 1674890"/>
              <a:gd name="connsiteX0" fmla="*/ 0 w 455022"/>
              <a:gd name="connsiteY0" fmla="*/ 529252 h 1085343"/>
              <a:gd name="connsiteX1" fmla="*/ 383829 w 455022"/>
              <a:gd name="connsiteY1" fmla="*/ 908868 h 1085343"/>
              <a:gd name="connsiteX2" fmla="*/ 455022 w 455022"/>
              <a:gd name="connsiteY2" fmla="*/ 0 h 1085343"/>
              <a:gd name="connsiteX0" fmla="*/ 0 w 455022"/>
              <a:gd name="connsiteY0" fmla="*/ 529252 h 1232892"/>
              <a:gd name="connsiteX1" fmla="*/ 267433 w 455022"/>
              <a:gd name="connsiteY1" fmla="*/ 1101373 h 1232892"/>
              <a:gd name="connsiteX2" fmla="*/ 455022 w 455022"/>
              <a:gd name="connsiteY2" fmla="*/ 0 h 1232892"/>
              <a:gd name="connsiteX0" fmla="*/ 0 w 455022"/>
              <a:gd name="connsiteY0" fmla="*/ 529252 h 1232892"/>
              <a:gd name="connsiteX1" fmla="*/ 267433 w 455022"/>
              <a:gd name="connsiteY1" fmla="*/ 1101373 h 1232892"/>
              <a:gd name="connsiteX2" fmla="*/ 455022 w 455022"/>
              <a:gd name="connsiteY2" fmla="*/ 0 h 1232892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22690"/>
              <a:gd name="connsiteY0" fmla="*/ 457063 h 1101373"/>
              <a:gd name="connsiteX1" fmla="*/ 235101 w 422690"/>
              <a:gd name="connsiteY1" fmla="*/ 1101373 h 1101373"/>
              <a:gd name="connsiteX2" fmla="*/ 422690 w 422690"/>
              <a:gd name="connsiteY2" fmla="*/ 0 h 1101373"/>
              <a:gd name="connsiteX0" fmla="*/ 0 w 422690"/>
              <a:gd name="connsiteY0" fmla="*/ 457063 h 1101373"/>
              <a:gd name="connsiteX1" fmla="*/ 235101 w 422690"/>
              <a:gd name="connsiteY1" fmla="*/ 1101373 h 1101373"/>
              <a:gd name="connsiteX2" fmla="*/ 422690 w 422690"/>
              <a:gd name="connsiteY2" fmla="*/ 0 h 110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690" h="1101373">
                <a:moveTo>
                  <a:pt x="0" y="457063"/>
                </a:moveTo>
                <a:cubicBezTo>
                  <a:pt x="8366" y="1028862"/>
                  <a:pt x="150912" y="1059239"/>
                  <a:pt x="235101" y="1101373"/>
                </a:cubicBezTo>
                <a:cubicBezTo>
                  <a:pt x="337073" y="1095379"/>
                  <a:pt x="365418" y="24891"/>
                  <a:pt x="42269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84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3200" y="1025236"/>
            <a:ext cx="8481250" cy="3471814"/>
          </a:xfrm>
        </p:spPr>
        <p:txBody>
          <a:bodyPr>
            <a:normAutofit/>
          </a:bodyPr>
          <a:lstStyle/>
          <a:p>
            <a:pPr marL="3511154" indent="-3473054">
              <a:buNone/>
            </a:pPr>
            <a:r>
              <a:rPr lang="cs-CZ" sz="2000">
                <a:solidFill>
                  <a:schemeClr val="accent1"/>
                </a:solidFill>
              </a:rPr>
              <a:t>new T</a:t>
            </a:r>
            <a:r>
              <a:rPr lang="en-US" sz="2000">
                <a:solidFill>
                  <a:schemeClr val="accent1"/>
                </a:solidFill>
              </a:rPr>
              <a:t>yp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……………………………</a:t>
            </a:r>
            <a:r>
              <a:rPr lang="cs-CZ" sz="2000"/>
              <a:t>.. vyrobí </a:t>
            </a:r>
            <a:r>
              <a:rPr lang="en-US" sz="2000"/>
              <a:t>nový </a:t>
            </a:r>
            <a:r>
              <a:rPr lang="cs-CZ" sz="2000"/>
              <a:t>obje</a:t>
            </a:r>
            <a:r>
              <a:rPr lang="en-US" sz="2000"/>
              <a:t>k</a:t>
            </a:r>
            <a:r>
              <a:rPr lang="cs-CZ" sz="2000"/>
              <a:t>t</a:t>
            </a:r>
            <a:r>
              <a:rPr lang="en-US" sz="2000"/>
              <a:t> daného Typu</a:t>
            </a:r>
            <a:endParaRPr lang="cs-CZ" sz="2000" dirty="0"/>
          </a:p>
          <a:p>
            <a:pPr marL="3524250" indent="-3486150">
              <a:buNone/>
            </a:pPr>
            <a:r>
              <a:rPr lang="cs-CZ" sz="2000">
                <a:solidFill>
                  <a:schemeClr val="accent1"/>
                </a:solidFill>
              </a:rPr>
              <a:t>new T</a:t>
            </a:r>
            <a:r>
              <a:rPr lang="en-US" sz="2000">
                <a:solidFill>
                  <a:schemeClr val="accent1"/>
                </a:solidFill>
              </a:rPr>
              <a:t>yp</a:t>
            </a:r>
            <a:r>
              <a:rPr lang="cs-CZ" sz="2000">
                <a:solidFill>
                  <a:schemeClr val="accent1"/>
                </a:solidFill>
              </a:rPr>
              <a:t>(</a:t>
            </a:r>
            <a:r>
              <a:rPr lang="cs-CZ" sz="2000" dirty="0">
                <a:solidFill>
                  <a:schemeClr val="accent1"/>
                </a:solidFill>
              </a:rPr>
              <a:t>pocatecniHodnota)</a:t>
            </a:r>
            <a:r>
              <a:rPr lang="cs-CZ" sz="2000" dirty="0"/>
              <a:t> ... </a:t>
            </a:r>
            <a:r>
              <a:rPr lang="cs-CZ" sz="2000"/>
              <a:t>vyrobí </a:t>
            </a:r>
            <a:r>
              <a:rPr lang="en-US" sz="2000"/>
              <a:t>nový </a:t>
            </a:r>
            <a:r>
              <a:rPr lang="cs-CZ" sz="2000"/>
              <a:t>objekt </a:t>
            </a:r>
            <a:r>
              <a:rPr lang="en-US" sz="2000"/>
              <a:t>daného Typu</a:t>
            </a:r>
            <a:r>
              <a:rPr lang="cs-CZ" sz="2000"/>
              <a:t>,</a:t>
            </a:r>
            <a:br>
              <a:rPr lang="en-US" sz="2000"/>
            </a:br>
            <a:r>
              <a:rPr lang="cs-CZ" sz="2000"/>
              <a:t>který má </a:t>
            </a:r>
            <a:r>
              <a:rPr lang="en-US" sz="2000">
                <a:solidFill>
                  <a:schemeClr val="accent1"/>
                </a:solidFill>
              </a:rPr>
              <a:t>pocatecniHodnoty</a:t>
            </a:r>
            <a:r>
              <a:rPr lang="cs-CZ" sz="2000"/>
              <a:t> </a:t>
            </a:r>
            <a:r>
              <a:rPr lang="cs-CZ" sz="2000" dirty="0"/>
              <a:t>vlastností</a:t>
            </a:r>
          </a:p>
          <a:p>
            <a:pPr marL="3511154" indent="-3473054">
              <a:buNone/>
            </a:pPr>
            <a:r>
              <a:rPr lang="en-US" sz="2000">
                <a:solidFill>
                  <a:schemeClr val="accent1"/>
                </a:solidFill>
              </a:rPr>
              <a:t>var</a:t>
            </a:r>
            <a:r>
              <a:rPr lang="cs-CZ" sz="2000">
                <a:solidFill>
                  <a:schemeClr val="accent1"/>
                </a:solidFill>
              </a:rPr>
              <a:t> </a:t>
            </a:r>
            <a:r>
              <a:rPr lang="cs-CZ" sz="2000" dirty="0">
                <a:solidFill>
                  <a:schemeClr val="accent1"/>
                </a:solidFill>
              </a:rPr>
              <a:t>promenna = </a:t>
            </a:r>
            <a:r>
              <a:rPr lang="cs-CZ" sz="2000">
                <a:solidFill>
                  <a:schemeClr val="accent1"/>
                </a:solidFill>
              </a:rPr>
              <a:t>new </a:t>
            </a:r>
            <a:r>
              <a:rPr lang="en-US" sz="2000">
                <a:solidFill>
                  <a:schemeClr val="accent1"/>
                </a:solidFill>
              </a:rPr>
              <a:t>Typ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.</a:t>
            </a:r>
            <a:r>
              <a:rPr lang="cs-CZ" sz="2000"/>
              <a:t>.. </a:t>
            </a:r>
            <a:r>
              <a:rPr lang="en-US" sz="2000"/>
              <a:t>vyrobí objekt a pojmenuje ho</a:t>
            </a:r>
            <a:endParaRPr lang="cs-CZ" sz="2000" dirty="0"/>
          </a:p>
          <a:p>
            <a:pPr marL="3511154" indent="-3473054">
              <a:buNone/>
            </a:pPr>
            <a:r>
              <a:rPr lang="cs-CZ" sz="2000" dirty="0">
                <a:solidFill>
                  <a:schemeClr val="accent1"/>
                </a:solidFill>
              </a:rPr>
              <a:t>promenna.rozkaz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……………</a:t>
            </a:r>
            <a:r>
              <a:rPr lang="cs-CZ" sz="2000"/>
              <a:t>.. </a:t>
            </a:r>
            <a:r>
              <a:rPr lang="cs-CZ" sz="2000" dirty="0"/>
              <a:t>vyvolání nějakého rozkazu</a:t>
            </a:r>
            <a:endParaRPr lang="cs-CZ" sz="2000" dirty="0">
              <a:solidFill>
                <a:schemeClr val="accent1"/>
              </a:solidFill>
            </a:endParaRPr>
          </a:p>
          <a:p>
            <a:pPr marL="3511154" indent="-3473054">
              <a:buNone/>
            </a:pPr>
            <a:r>
              <a:rPr lang="cs-CZ" sz="2000" dirty="0">
                <a:solidFill>
                  <a:schemeClr val="accent1"/>
                </a:solidFill>
              </a:rPr>
              <a:t>promenna.setVlastnost(hodnota</a:t>
            </a:r>
            <a:r>
              <a:rPr lang="cs-CZ" sz="2000">
                <a:solidFill>
                  <a:schemeClr val="accent1"/>
                </a:solidFill>
              </a:rPr>
              <a:t>)</a:t>
            </a:r>
            <a:r>
              <a:rPr lang="cs-CZ" sz="2000"/>
              <a:t> …</a:t>
            </a:r>
            <a:r>
              <a:rPr lang="en-US" sz="2000"/>
              <a:t>……………</a:t>
            </a:r>
            <a:r>
              <a:rPr lang="cs-CZ" sz="2000"/>
              <a:t> </a:t>
            </a:r>
            <a:r>
              <a:rPr lang="cs-CZ" sz="2000" dirty="0"/>
              <a:t>nastaví objektu </a:t>
            </a:r>
            <a:r>
              <a:rPr lang="cs-CZ" sz="2000" dirty="0">
                <a:solidFill>
                  <a:schemeClr val="accent1"/>
                </a:solidFill>
              </a:rPr>
              <a:t>vlastnost</a:t>
            </a:r>
          </a:p>
          <a:p>
            <a:pPr marL="5011341" indent="-4973241">
              <a:buNone/>
            </a:pPr>
            <a:r>
              <a:rPr lang="cs-CZ" sz="2000" dirty="0">
                <a:solidFill>
                  <a:schemeClr val="accent1"/>
                </a:solidFill>
              </a:rPr>
              <a:t>jinaPromenna = promenna.getVlastnost()</a:t>
            </a:r>
            <a:r>
              <a:rPr lang="cs-CZ" sz="2000" dirty="0"/>
              <a:t> ... </a:t>
            </a:r>
            <a:r>
              <a:rPr lang="cs-CZ" sz="2000"/>
              <a:t>zjistí </a:t>
            </a:r>
            <a:r>
              <a:rPr lang="en-US" sz="2000"/>
              <a:t>z</a:t>
            </a:r>
            <a:r>
              <a:rPr lang="cs-CZ" sz="2000"/>
              <a:t> </a:t>
            </a:r>
            <a:r>
              <a:rPr lang="cs-CZ" sz="2000" dirty="0"/>
              <a:t>objektu hodnotu </a:t>
            </a:r>
            <a:r>
              <a:rPr lang="cs-CZ" sz="2000" dirty="0">
                <a:solidFill>
                  <a:schemeClr val="accent1"/>
                </a:solidFill>
              </a:rPr>
              <a:t>vlastnost</a:t>
            </a:r>
            <a:r>
              <a:rPr lang="cs-CZ" sz="2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Pravidla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7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 1: Hierarchie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012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40B408-17AB-404D-8595-2927E3E6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Problém: Nejednoznačnost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C4F8-A82B-4397-B8EE-80B51D6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58" y="3420494"/>
            <a:ext cx="958449" cy="86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8761D-5963-4948-B4B1-0AA1D35E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70" y="3671865"/>
            <a:ext cx="746444" cy="60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EBFA9-3278-4842-8EE2-4E6BA1C5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12" y="3653173"/>
            <a:ext cx="764215" cy="62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2930-B8EB-43A3-A3E1-3BEA51DE7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47" y="723769"/>
            <a:ext cx="1140821" cy="1475270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6F617A96-A7CE-4A52-BF0C-3C97244F00C9}"/>
              </a:ext>
            </a:extLst>
          </p:cNvPr>
          <p:cNvSpPr/>
          <p:nvPr/>
        </p:nvSpPr>
        <p:spPr>
          <a:xfrm>
            <a:off x="3257044" y="1310611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C339A-1D26-4601-B996-5E47A3959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95" y="914774"/>
            <a:ext cx="875161" cy="806581"/>
          </a:xfrm>
          <a:prstGeom prst="rect">
            <a:avLst/>
          </a:prstGeom>
        </p:spPr>
      </p:pic>
      <p:sp>
        <p:nvSpPr>
          <p:cNvPr id="13" name="Right Arrow 9">
            <a:extLst>
              <a:ext uri="{FF2B5EF4-FFF2-40B4-BE49-F238E27FC236}">
                <a16:creationId xmlns:a16="http://schemas.microsoft.com/office/drawing/2014/main" id="{65122FFF-F2CB-4530-857A-58E894F1679E}"/>
              </a:ext>
            </a:extLst>
          </p:cNvPr>
          <p:cNvSpPr/>
          <p:nvPr/>
        </p:nvSpPr>
        <p:spPr>
          <a:xfrm>
            <a:off x="5632144" y="1318065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6B33A538-FA2F-40FA-B97E-127FF9DAE988}"/>
              </a:ext>
            </a:extLst>
          </p:cNvPr>
          <p:cNvSpPr/>
          <p:nvPr/>
        </p:nvSpPr>
        <p:spPr>
          <a:xfrm>
            <a:off x="3260357" y="38997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9F2C952E-D815-48F7-AC90-8438B2EEA22A}"/>
              </a:ext>
            </a:extLst>
          </p:cNvPr>
          <p:cNvSpPr/>
          <p:nvPr/>
        </p:nvSpPr>
        <p:spPr>
          <a:xfrm>
            <a:off x="5618110" y="389975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EF5F2-BD3A-474C-AAC7-5ECFCC46D481}"/>
              </a:ext>
            </a:extLst>
          </p:cNvPr>
          <p:cNvSpPr txBox="1"/>
          <p:nvPr/>
        </p:nvSpPr>
        <p:spPr>
          <a:xfrm>
            <a:off x="554596" y="2341631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D80F7-5ECD-46BB-8DC7-16B077E847DD}"/>
              </a:ext>
            </a:extLst>
          </p:cNvPr>
          <p:cNvSpPr txBox="1"/>
          <p:nvPr/>
        </p:nvSpPr>
        <p:spPr>
          <a:xfrm>
            <a:off x="554596" y="4422912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hrnekSCajem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prazdnyHrnek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cs-CZ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9D4A4D-6C53-4A68-978F-0946A7924A41}"/>
              </a:ext>
            </a:extLst>
          </p:cNvPr>
          <p:cNvGrpSpPr/>
          <p:nvPr/>
        </p:nvGrpSpPr>
        <p:grpSpPr>
          <a:xfrm>
            <a:off x="1790643" y="2891631"/>
            <a:ext cx="1678114" cy="126261"/>
            <a:chOff x="453200" y="4127713"/>
            <a:chExt cx="1163715" cy="10933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4C1389-4AD8-459C-B660-1441FE7C96EA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EE52A5-CBC7-4121-9B5A-2990E5E51BA8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D4A004-3ACB-401B-91E4-DF5FEBF692FC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187D7D-B597-4A8C-935C-707371A1AA31}"/>
              </a:ext>
            </a:extLst>
          </p:cNvPr>
          <p:cNvGrpSpPr/>
          <p:nvPr/>
        </p:nvGrpSpPr>
        <p:grpSpPr>
          <a:xfrm>
            <a:off x="2989756" y="4926143"/>
            <a:ext cx="1678114" cy="126261"/>
            <a:chOff x="453200" y="4127713"/>
            <a:chExt cx="1163715" cy="10933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866041-3928-4033-B694-2A5DA9D45004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6C4FB-8044-4F15-8E4C-BEE108ED6D88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6F5C28-1C87-48F7-877A-7620233E4EE3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0DFC193-5038-43D6-9E31-1CA6A502D10A}"/>
              </a:ext>
            </a:extLst>
          </p:cNvPr>
          <p:cNvSpPr txBox="1"/>
          <p:nvPr/>
        </p:nvSpPr>
        <p:spPr>
          <a:xfrm>
            <a:off x="7350522" y="2961088"/>
            <a:ext cx="16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Název funkce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15C650-3488-4147-9806-A57E78402F16}"/>
              </a:ext>
            </a:extLst>
          </p:cNvPr>
          <p:cNvSpPr/>
          <p:nvPr/>
        </p:nvSpPr>
        <p:spPr>
          <a:xfrm>
            <a:off x="2547429" y="3021496"/>
            <a:ext cx="4777711" cy="199019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711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19903" y="21534"/>
                  <a:pt x="4777711" y="496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399C92-87D2-4357-8AA7-DD2CF1776AEF}"/>
              </a:ext>
            </a:extLst>
          </p:cNvPr>
          <p:cNvSpPr/>
          <p:nvPr/>
        </p:nvSpPr>
        <p:spPr>
          <a:xfrm>
            <a:off x="3736859" y="3339547"/>
            <a:ext cx="5248322" cy="1795920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AC3298-85FE-4C9E-9528-78B870ECF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88" y="113180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6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40B408-17AB-404D-8595-2927E3E6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Řešení: Hierachie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C4F8-A82B-4397-B8EE-80B51D6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58" y="3420494"/>
            <a:ext cx="958449" cy="86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8761D-5963-4948-B4B1-0AA1D35E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70" y="3671865"/>
            <a:ext cx="746444" cy="60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EBFA9-3278-4842-8EE2-4E6BA1C5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12" y="3653173"/>
            <a:ext cx="764215" cy="62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2930-B8EB-43A3-A3E1-3BEA51DE7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47" y="723769"/>
            <a:ext cx="1140821" cy="1475270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6F617A96-A7CE-4A52-BF0C-3C97244F00C9}"/>
              </a:ext>
            </a:extLst>
          </p:cNvPr>
          <p:cNvSpPr/>
          <p:nvPr/>
        </p:nvSpPr>
        <p:spPr>
          <a:xfrm>
            <a:off x="3257044" y="1310611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C339A-1D26-4601-B996-5E47A3959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95" y="914774"/>
            <a:ext cx="875161" cy="806581"/>
          </a:xfrm>
          <a:prstGeom prst="rect">
            <a:avLst/>
          </a:prstGeom>
        </p:spPr>
      </p:pic>
      <p:sp>
        <p:nvSpPr>
          <p:cNvPr id="13" name="Right Arrow 9">
            <a:extLst>
              <a:ext uri="{FF2B5EF4-FFF2-40B4-BE49-F238E27FC236}">
                <a16:creationId xmlns:a16="http://schemas.microsoft.com/office/drawing/2014/main" id="{65122FFF-F2CB-4530-857A-58E894F1679E}"/>
              </a:ext>
            </a:extLst>
          </p:cNvPr>
          <p:cNvSpPr/>
          <p:nvPr/>
        </p:nvSpPr>
        <p:spPr>
          <a:xfrm>
            <a:off x="5632144" y="1318065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6B33A538-FA2F-40FA-B97E-127FF9DAE988}"/>
              </a:ext>
            </a:extLst>
          </p:cNvPr>
          <p:cNvSpPr/>
          <p:nvPr/>
        </p:nvSpPr>
        <p:spPr>
          <a:xfrm>
            <a:off x="3260357" y="38997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9F2C952E-D815-48F7-AC90-8438B2EEA22A}"/>
              </a:ext>
            </a:extLst>
          </p:cNvPr>
          <p:cNvSpPr/>
          <p:nvPr/>
        </p:nvSpPr>
        <p:spPr>
          <a:xfrm>
            <a:off x="5618110" y="389975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EF5F2-BD3A-474C-AAC7-5ECFCC46D481}"/>
              </a:ext>
            </a:extLst>
          </p:cNvPr>
          <p:cNvSpPr txBox="1"/>
          <p:nvPr/>
        </p:nvSpPr>
        <p:spPr>
          <a:xfrm>
            <a:off x="554596" y="2341631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D80F7-5ECD-46BB-8DC7-16B077E847DD}"/>
              </a:ext>
            </a:extLst>
          </p:cNvPr>
          <p:cNvSpPr txBox="1"/>
          <p:nvPr/>
        </p:nvSpPr>
        <p:spPr>
          <a:xfrm>
            <a:off x="554596" y="4422912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hrnekSCajem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konvice.vydejNapoj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prazdnyHrnek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cs-CZ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D5AFC4-3979-49F1-9C8F-21D8C5D4544D}"/>
              </a:ext>
            </a:extLst>
          </p:cNvPr>
          <p:cNvGrpSpPr/>
          <p:nvPr/>
        </p:nvGrpSpPr>
        <p:grpSpPr>
          <a:xfrm>
            <a:off x="4330481" y="2903720"/>
            <a:ext cx="1678114" cy="126261"/>
            <a:chOff x="453200" y="4127713"/>
            <a:chExt cx="1163715" cy="10933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52FFE1-5698-48F0-A40B-AAC90C6919DB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238993-8922-4B2C-ACD9-6748630817DE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E44587-F789-473C-BCEA-44F2CD09BB93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0A9A5-D6FB-4ABC-8C68-EAFD78BBD284}"/>
              </a:ext>
            </a:extLst>
          </p:cNvPr>
          <p:cNvGrpSpPr/>
          <p:nvPr/>
        </p:nvGrpSpPr>
        <p:grpSpPr>
          <a:xfrm>
            <a:off x="4320842" y="4926143"/>
            <a:ext cx="1678114" cy="126261"/>
            <a:chOff x="453200" y="4127713"/>
            <a:chExt cx="1163715" cy="10933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FAE368-38C3-4B27-A099-E9F5B6734D9D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9B6036-C14E-49DE-835E-2410F699A823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99D826-5F2B-4139-B92F-5E892D3E276F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A8A3CF-C96D-4401-9BB9-3C4E13B051B9}"/>
              </a:ext>
            </a:extLst>
          </p:cNvPr>
          <p:cNvSpPr txBox="1"/>
          <p:nvPr/>
        </p:nvSpPr>
        <p:spPr>
          <a:xfrm>
            <a:off x="7350522" y="2961088"/>
            <a:ext cx="16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Jméno funkce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BF89D3-B91B-4857-8AEE-CE2735BFCA6F}"/>
              </a:ext>
            </a:extLst>
          </p:cNvPr>
          <p:cNvSpPr/>
          <p:nvPr/>
        </p:nvSpPr>
        <p:spPr>
          <a:xfrm>
            <a:off x="5103268" y="3039108"/>
            <a:ext cx="2268172" cy="181407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711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19903" y="21534"/>
                  <a:pt x="4777711" y="496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B628E31-6704-464F-B3C1-6CFB88C70FF4}"/>
              </a:ext>
            </a:extLst>
          </p:cNvPr>
          <p:cNvSpPr/>
          <p:nvPr/>
        </p:nvSpPr>
        <p:spPr>
          <a:xfrm>
            <a:off x="5103267" y="3339547"/>
            <a:ext cx="3881913" cy="1795920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08D31C-6FFF-4DA3-8B5B-9B7254B7F6E2}"/>
              </a:ext>
            </a:extLst>
          </p:cNvPr>
          <p:cNvGrpSpPr/>
          <p:nvPr/>
        </p:nvGrpSpPr>
        <p:grpSpPr>
          <a:xfrm>
            <a:off x="1850770" y="2892947"/>
            <a:ext cx="2289436" cy="137032"/>
            <a:chOff x="453200" y="4127713"/>
            <a:chExt cx="1163715" cy="10933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56B2B-C08D-49BB-A65D-C96F557EEBB1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A411B5-EBD3-4BC8-800E-157E1848F169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F9F60C-5947-4A02-9ABF-944043C5AA82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7F0E16-2CE8-4D03-A291-9623E81709DF}"/>
              </a:ext>
            </a:extLst>
          </p:cNvPr>
          <p:cNvGrpSpPr/>
          <p:nvPr/>
        </p:nvGrpSpPr>
        <p:grpSpPr>
          <a:xfrm>
            <a:off x="3012732" y="4934421"/>
            <a:ext cx="1210547" cy="126260"/>
            <a:chOff x="453200" y="4127713"/>
            <a:chExt cx="1163715" cy="10933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4E6FF0-AE99-44D3-9A87-D275BC256FF9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B18046-D75F-4563-8631-32BD0D89BE6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768A2F-B647-410E-9089-08F06D8D1232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F1B3B59-4114-40DF-8561-B1EDBBB87820}"/>
              </a:ext>
            </a:extLst>
          </p:cNvPr>
          <p:cNvSpPr txBox="1"/>
          <p:nvPr/>
        </p:nvSpPr>
        <p:spPr>
          <a:xfrm>
            <a:off x="11770" y="3267716"/>
            <a:ext cx="189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Jméno objektu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FFF5308-7AA5-4EE3-8952-F179A7711B2B}"/>
              </a:ext>
            </a:extLst>
          </p:cNvPr>
          <p:cNvSpPr/>
          <p:nvPr/>
        </p:nvSpPr>
        <p:spPr>
          <a:xfrm flipH="1">
            <a:off x="819157" y="3029979"/>
            <a:ext cx="2276468" cy="433229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6928 w 4495562"/>
              <a:gd name="connsiteY0" fmla="*/ 0 h 199019"/>
              <a:gd name="connsiteX1" fmla="*/ 1040596 w 4495562"/>
              <a:gd name="connsiteY1" fmla="*/ 198782 h 199019"/>
              <a:gd name="connsiteX2" fmla="*/ 3495563 w 4495562"/>
              <a:gd name="connsiteY2" fmla="*/ 39757 h 199019"/>
              <a:gd name="connsiteX3" fmla="*/ 4495562 w 4495562"/>
              <a:gd name="connsiteY3" fmla="*/ 115330 h 199019"/>
              <a:gd name="connsiteX0" fmla="*/ 6928 w 4495562"/>
              <a:gd name="connsiteY0" fmla="*/ 0 h 199019"/>
              <a:gd name="connsiteX1" fmla="*/ 1040596 w 4495562"/>
              <a:gd name="connsiteY1" fmla="*/ 198782 h 199019"/>
              <a:gd name="connsiteX2" fmla="*/ 3495563 w 4495562"/>
              <a:gd name="connsiteY2" fmla="*/ 39757 h 199019"/>
              <a:gd name="connsiteX3" fmla="*/ 4495562 w 4495562"/>
              <a:gd name="connsiteY3" fmla="*/ 115330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562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01094" y="43412"/>
                  <a:pt x="4495562" y="11533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78A07A-3DCC-4F5A-9DB4-E095D723B21B}"/>
              </a:ext>
            </a:extLst>
          </p:cNvPr>
          <p:cNvSpPr/>
          <p:nvPr/>
        </p:nvSpPr>
        <p:spPr>
          <a:xfrm flipH="1">
            <a:off x="158819" y="3637048"/>
            <a:ext cx="3529685" cy="1482604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0AE1C3-6104-4FCC-8A7C-2DA02E48D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88" y="113180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1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Řešení: Hierarchie na druhou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99030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hlouběj…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praha.arkadyPankrac.zara.prodejTricko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brno.olympiaBrno.esprit.prodejTricko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0746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ještě hlouběj…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75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cesko.praha.arkadyPankrac.zara.prodejTricko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75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cesko.brno.olympiaBrno.esprit.prodejTricko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803C1-89FC-4EC0-951E-801B7F6F649D}"/>
              </a:ext>
            </a:extLst>
          </p:cNvPr>
          <p:cNvSpPr txBox="1"/>
          <p:nvPr/>
        </p:nvSpPr>
        <p:spPr>
          <a:xfrm>
            <a:off x="354570" y="2989575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zeleneTricko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slovensko.bratislava.avion.reserved.prodejTricko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886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3025" algn="l"/>
              </a:tabLst>
            </a:pPr>
            <a:r>
              <a:rPr lang="en-US"/>
              <a:t>Princip 2: Vlastní jména vs. obecné názvy</a:t>
            </a:r>
            <a:br>
              <a:rPr lang="en-US"/>
            </a:br>
            <a:r>
              <a:rPr lang="en-US"/>
              <a:t>	(a.k.a. objekty vs. třídy)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19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780C6-862A-4349-91EC-ABE15BCF7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Objektově orientovaný jazyk</a:t>
            </a:r>
          </a:p>
          <a:p>
            <a:r>
              <a:rPr lang="cs-CZ" dirty="0"/>
              <a:t>Multiplatformní</a:t>
            </a:r>
            <a:r>
              <a:rPr lang="en-US" dirty="0"/>
              <a:t> (Windows, macOS, Linux, Android)</a:t>
            </a:r>
            <a:endParaRPr lang="cs-CZ" dirty="0"/>
          </a:p>
          <a:p>
            <a:r>
              <a:rPr lang="cs-CZ" dirty="0"/>
              <a:t>Open source</a:t>
            </a:r>
          </a:p>
          <a:p>
            <a:r>
              <a:rPr lang="cs-CZ" dirty="0"/>
              <a:t>Obrovská komunita programátorů </a:t>
            </a:r>
            <a:r>
              <a:rPr lang="cs-CZ"/>
              <a:t>(~ </a:t>
            </a:r>
            <a:r>
              <a:rPr lang="en-US"/>
              <a:t>5</a:t>
            </a:r>
            <a:r>
              <a:rPr lang="cs-CZ"/>
              <a:t> milion</a:t>
            </a:r>
            <a:r>
              <a:rPr lang="en-US"/>
              <a:t>ů</a:t>
            </a:r>
            <a:r>
              <a:rPr lang="cs-CZ"/>
              <a:t>)</a:t>
            </a:r>
            <a:endParaRPr lang="cs-CZ" dirty="0"/>
          </a:p>
          <a:p>
            <a:endParaRPr lang="cs-CZ" dirty="0"/>
          </a:p>
          <a:p>
            <a:r>
              <a:rPr lang="cs-CZ" dirty="0"/>
              <a:t>Java a JavaScript jsou zcela odlišné jazyky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731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olympiaBrno</a:t>
            </a:r>
          </a:p>
          <a:p>
            <a:pPr marL="95250" indent="0">
              <a:buNone/>
            </a:pPr>
            <a:r>
              <a:rPr lang="en-US"/>
              <a:t>akradyPankrac</a:t>
            </a:r>
          </a:p>
          <a:p>
            <a:pPr marL="95250" indent="0">
              <a:buNone/>
            </a:pPr>
            <a:r>
              <a:rPr lang="en-US"/>
              <a:t>avionBratislava</a:t>
            </a:r>
          </a:p>
          <a:p>
            <a:pPr marL="95250" indent="0">
              <a:buNone/>
            </a:pPr>
            <a:r>
              <a:rPr lang="en-US"/>
              <a:t>galerieHarfa</a:t>
            </a:r>
          </a:p>
          <a:p>
            <a:pPr marL="95250" indent="0">
              <a:buNone/>
            </a:pPr>
            <a:r>
              <a:rPr lang="en-US"/>
              <a:t>futurum</a:t>
            </a:r>
          </a:p>
          <a:p>
            <a:pPr marL="95250" indent="0">
              <a:buNone/>
            </a:pPr>
            <a:r>
              <a:rPr lang="en-US"/>
              <a:t>paladium</a:t>
            </a:r>
          </a:p>
          <a:p>
            <a:pPr marL="95250" indent="0">
              <a:buNone/>
            </a:pP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5582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olympiaBrno</a:t>
            </a:r>
          </a:p>
          <a:p>
            <a:pPr marL="95250" indent="0">
              <a:buNone/>
            </a:pPr>
            <a:r>
              <a:rPr lang="en-US"/>
              <a:t>akradyPankrac</a:t>
            </a:r>
          </a:p>
          <a:p>
            <a:pPr marL="95250" indent="0">
              <a:buNone/>
            </a:pPr>
            <a:r>
              <a:rPr lang="en-US"/>
              <a:t>avionBratislava</a:t>
            </a:r>
          </a:p>
          <a:p>
            <a:pPr marL="95250" indent="0">
              <a:buNone/>
            </a:pPr>
            <a:r>
              <a:rPr lang="en-US"/>
              <a:t>galerieHarfa</a:t>
            </a:r>
          </a:p>
          <a:p>
            <a:pPr marL="95250" indent="0">
              <a:buNone/>
            </a:pPr>
            <a:r>
              <a:rPr lang="en-US"/>
              <a:t>futurum</a:t>
            </a:r>
          </a:p>
          <a:p>
            <a:pPr marL="95250" indent="0">
              <a:buNone/>
            </a:pPr>
            <a:r>
              <a:rPr lang="en-US"/>
              <a:t>paladium</a:t>
            </a:r>
          </a:p>
          <a:p>
            <a:pPr marL="95250" indent="0">
              <a:buNone/>
            </a:pP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NakupniCentra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8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0313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ModniObchody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1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ModniObchody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9DF4-2E44-4942-954F-86CBDD309D25}"/>
              </a:ext>
            </a:extLst>
          </p:cNvPr>
          <p:cNvSpPr txBox="1"/>
          <p:nvPr/>
        </p:nvSpPr>
        <p:spPr>
          <a:xfrm>
            <a:off x="3952112" y="3751880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 objektu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EBC61-BF52-4C06-9440-A48E08E501AC}"/>
              </a:ext>
            </a:extLst>
          </p:cNvPr>
          <p:cNvSpPr txBox="1"/>
          <p:nvPr/>
        </p:nvSpPr>
        <p:spPr>
          <a:xfrm>
            <a:off x="452500" y="3751880"/>
            <a:ext cx="3719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objekt</a:t>
            </a:r>
            <a:b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(konkrétní instance)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E75EB6-3E67-4CDE-8654-686ECC950F12}"/>
              </a:ext>
            </a:extLst>
          </p:cNvPr>
          <p:cNvSpPr/>
          <p:nvPr/>
        </p:nvSpPr>
        <p:spPr>
          <a:xfrm>
            <a:off x="763581" y="3440596"/>
            <a:ext cx="1465269" cy="35449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933" h="354495">
                <a:moveTo>
                  <a:pt x="75" y="0"/>
                </a:moveTo>
                <a:cubicBezTo>
                  <a:pt x="-6966" y="553692"/>
                  <a:pt x="478325" y="168275"/>
                  <a:pt x="776568" y="113057"/>
                </a:cubicBezTo>
                <a:cubicBezTo>
                  <a:pt x="1074811" y="57839"/>
                  <a:pt x="1497139" y="17652"/>
                  <a:pt x="1560933" y="3544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81938F-8A2F-4A12-ACBF-18E1CB724CFB}"/>
              </a:ext>
            </a:extLst>
          </p:cNvPr>
          <p:cNvSpPr/>
          <p:nvPr/>
        </p:nvSpPr>
        <p:spPr>
          <a:xfrm>
            <a:off x="1430406" y="2282241"/>
            <a:ext cx="1002480" cy="1490894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480" h="1345095">
                <a:moveTo>
                  <a:pt x="0" y="0"/>
                </a:moveTo>
                <a:cubicBezTo>
                  <a:pt x="478734" y="239367"/>
                  <a:pt x="743363" y="22225"/>
                  <a:pt x="900318" y="246407"/>
                </a:cubicBezTo>
                <a:cubicBezTo>
                  <a:pt x="1057273" y="470589"/>
                  <a:pt x="1001764" y="998727"/>
                  <a:pt x="941733" y="13450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61A3CD-F672-495B-90D4-79EC9656520D}"/>
              </a:ext>
            </a:extLst>
          </p:cNvPr>
          <p:cNvSpPr/>
          <p:nvPr/>
        </p:nvSpPr>
        <p:spPr>
          <a:xfrm>
            <a:off x="1278007" y="1353520"/>
            <a:ext cx="1360296" cy="242693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849" h="1383093">
                <a:moveTo>
                  <a:pt x="0" y="0"/>
                </a:moveTo>
                <a:cubicBezTo>
                  <a:pt x="835385" y="38522"/>
                  <a:pt x="1065339" y="53890"/>
                  <a:pt x="1286690" y="284405"/>
                </a:cubicBezTo>
                <a:cubicBezTo>
                  <a:pt x="1508041" y="514920"/>
                  <a:pt x="1388136" y="1036725"/>
                  <a:pt x="1328105" y="1383093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9F5CF-3617-4BF9-873F-ECD57FD0D673}"/>
              </a:ext>
            </a:extLst>
          </p:cNvPr>
          <p:cNvSpPr/>
          <p:nvPr/>
        </p:nvSpPr>
        <p:spPr>
          <a:xfrm>
            <a:off x="1782832" y="1809750"/>
            <a:ext cx="783223" cy="1985341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797870"/>
              <a:gd name="connsiteY0" fmla="*/ 0 h 1441947"/>
              <a:gd name="connsiteX1" fmla="*/ 707668 w 797870"/>
              <a:gd name="connsiteY1" fmla="*/ 343259 h 1441947"/>
              <a:gd name="connsiteX2" fmla="*/ 749083 w 797870"/>
              <a:gd name="connsiteY2" fmla="*/ 1441947 h 1441947"/>
              <a:gd name="connsiteX0" fmla="*/ 0 w 875373"/>
              <a:gd name="connsiteY0" fmla="*/ 0 h 1441947"/>
              <a:gd name="connsiteX1" fmla="*/ 825398 w 875373"/>
              <a:gd name="connsiteY1" fmla="*/ 336341 h 1441947"/>
              <a:gd name="connsiteX2" fmla="*/ 749083 w 875373"/>
              <a:gd name="connsiteY2" fmla="*/ 1441947 h 1441947"/>
              <a:gd name="connsiteX0" fmla="*/ 0 w 880069"/>
              <a:gd name="connsiteY0" fmla="*/ 0 h 1441947"/>
              <a:gd name="connsiteX1" fmla="*/ 825398 w 880069"/>
              <a:gd name="connsiteY1" fmla="*/ 336341 h 1441947"/>
              <a:gd name="connsiteX2" fmla="*/ 749083 w 880069"/>
              <a:gd name="connsiteY2" fmla="*/ 1441947 h 14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069" h="1441947">
                <a:moveTo>
                  <a:pt x="0" y="0"/>
                </a:moveTo>
                <a:cubicBezTo>
                  <a:pt x="657059" y="49379"/>
                  <a:pt x="689848" y="151361"/>
                  <a:pt x="825398" y="336341"/>
                </a:cubicBezTo>
                <a:cubicBezTo>
                  <a:pt x="960948" y="521321"/>
                  <a:pt x="809114" y="1095579"/>
                  <a:pt x="749083" y="14419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3F44E-F3E7-4EEB-B7DD-713E191B4454}"/>
              </a:ext>
            </a:extLst>
          </p:cNvPr>
          <p:cNvSpPr/>
          <p:nvPr/>
        </p:nvSpPr>
        <p:spPr>
          <a:xfrm>
            <a:off x="1115188" y="2762249"/>
            <a:ext cx="1235452" cy="101820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68892"/>
              <a:gd name="connsiteY0" fmla="*/ 0 h 1439348"/>
              <a:gd name="connsiteX1" fmla="*/ 1026799 w 1168892"/>
              <a:gd name="connsiteY1" fmla="*/ 583024 h 1439348"/>
              <a:gd name="connsiteX2" fmla="*/ 1122420 w 1168892"/>
              <a:gd name="connsiteY2" fmla="*/ 1439348 h 1439348"/>
              <a:gd name="connsiteX0" fmla="*/ 0 w 1171810"/>
              <a:gd name="connsiteY0" fmla="*/ 0 h 1439348"/>
              <a:gd name="connsiteX1" fmla="*/ 1026799 w 1171810"/>
              <a:gd name="connsiteY1" fmla="*/ 583024 h 1439348"/>
              <a:gd name="connsiteX2" fmla="*/ 1122420 w 1171810"/>
              <a:gd name="connsiteY2" fmla="*/ 1439348 h 14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810" h="1439348">
                <a:moveTo>
                  <a:pt x="0" y="0"/>
                </a:moveTo>
                <a:cubicBezTo>
                  <a:pt x="587146" y="23932"/>
                  <a:pt x="830694" y="275810"/>
                  <a:pt x="1026799" y="583024"/>
                </a:cubicBezTo>
                <a:cubicBezTo>
                  <a:pt x="1222904" y="890238"/>
                  <a:pt x="1182451" y="1092980"/>
                  <a:pt x="1122420" y="1439348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DAD1A0-928E-4EB8-A72F-996D6FCDE3D1}"/>
              </a:ext>
            </a:extLst>
          </p:cNvPr>
          <p:cNvSpPr/>
          <p:nvPr/>
        </p:nvSpPr>
        <p:spPr>
          <a:xfrm>
            <a:off x="5916680" y="3028950"/>
            <a:ext cx="38646" cy="766142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  <a:gd name="connsiteX0" fmla="*/ 0 w 1044676"/>
              <a:gd name="connsiteY0" fmla="*/ 0 h 1257976"/>
              <a:gd name="connsiteX1" fmla="*/ 939945 w 1044676"/>
              <a:gd name="connsiteY1" fmla="*/ 159288 h 1257976"/>
              <a:gd name="connsiteX2" fmla="*/ 981360 w 1044676"/>
              <a:gd name="connsiteY2" fmla="*/ 1257976 h 1257976"/>
              <a:gd name="connsiteX0" fmla="*/ 1882 w 1046558"/>
              <a:gd name="connsiteY0" fmla="*/ 0 h 1257976"/>
              <a:gd name="connsiteX1" fmla="*/ 941827 w 1046558"/>
              <a:gd name="connsiteY1" fmla="*/ 159288 h 1257976"/>
              <a:gd name="connsiteX2" fmla="*/ 983242 w 1046558"/>
              <a:gd name="connsiteY2" fmla="*/ 1257976 h 1257976"/>
              <a:gd name="connsiteX0" fmla="*/ 2831 w 994116"/>
              <a:gd name="connsiteY0" fmla="*/ 0 h 1257976"/>
              <a:gd name="connsiteX1" fmla="*/ 655473 w 994116"/>
              <a:gd name="connsiteY1" fmla="*/ 597200 h 1257976"/>
              <a:gd name="connsiteX2" fmla="*/ 984191 w 994116"/>
              <a:gd name="connsiteY2" fmla="*/ 1257976 h 1257976"/>
              <a:gd name="connsiteX0" fmla="*/ 2321 w 657245"/>
              <a:gd name="connsiteY0" fmla="*/ 0 h 1257976"/>
              <a:gd name="connsiteX1" fmla="*/ 654963 w 657245"/>
              <a:gd name="connsiteY1" fmla="*/ 597200 h 1257976"/>
              <a:gd name="connsiteX2" fmla="*/ 220843 w 657245"/>
              <a:gd name="connsiteY2" fmla="*/ 1257976 h 1257976"/>
              <a:gd name="connsiteX0" fmla="*/ 13174 w 244771"/>
              <a:gd name="connsiteY0" fmla="*/ 0 h 1257976"/>
              <a:gd name="connsiteX1" fmla="*/ 91210 w 244771"/>
              <a:gd name="connsiteY1" fmla="*/ 659758 h 1257976"/>
              <a:gd name="connsiteX2" fmla="*/ 231696 w 244771"/>
              <a:gd name="connsiteY2" fmla="*/ 1257976 h 1257976"/>
              <a:gd name="connsiteX0" fmla="*/ 0 w 218522"/>
              <a:gd name="connsiteY0" fmla="*/ 0 h 1257976"/>
              <a:gd name="connsiteX1" fmla="*/ 218522 w 218522"/>
              <a:gd name="connsiteY1" fmla="*/ 1257976 h 1257976"/>
              <a:gd name="connsiteX0" fmla="*/ 0 w 40196"/>
              <a:gd name="connsiteY0" fmla="*/ 0 h 1257976"/>
              <a:gd name="connsiteX1" fmla="*/ 40196 w 40196"/>
              <a:gd name="connsiteY1" fmla="*/ 1257976 h 125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6" h="1257976">
                <a:moveTo>
                  <a:pt x="0" y="0"/>
                </a:moveTo>
                <a:lnTo>
                  <a:pt x="40196" y="1257976"/>
                </a:ln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122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200" y="1025236"/>
            <a:ext cx="3671125" cy="3471814"/>
          </a:xfrm>
        </p:spPr>
        <p:txBody>
          <a:bodyPr/>
          <a:lstStyle/>
          <a:p>
            <a:pPr marL="95250" indent="0">
              <a:buNone/>
            </a:pPr>
            <a:r>
              <a:rPr lang="en-US"/>
              <a:t>1</a:t>
            </a:r>
          </a:p>
          <a:p>
            <a:pPr marL="95250" indent="0">
              <a:buNone/>
            </a:pPr>
            <a:r>
              <a:rPr lang="en-US"/>
              <a:t>3.14</a:t>
            </a:r>
          </a:p>
          <a:p>
            <a:pPr marL="95250" indent="0">
              <a:buNone/>
            </a:pPr>
            <a:r>
              <a:rPr lang="en-US"/>
              <a:t>"Kamil"</a:t>
            </a:r>
          </a:p>
          <a:p>
            <a:pPr marL="95250" indent="0">
              <a:buNone/>
            </a:pPr>
            <a:r>
              <a:rPr lang="en-US"/>
              <a:t>true</a:t>
            </a:r>
          </a:p>
          <a:p>
            <a:pPr marL="95250" indent="0">
              <a:buNone/>
            </a:pPr>
            <a:r>
              <a:rPr lang="en-US"/>
              <a:t>false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Nepotkali jsme typy už někde?</a:t>
            </a:r>
            <a:endParaRPr lang="cs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9DF4-2E44-4942-954F-86CBDD309D25}"/>
              </a:ext>
            </a:extLst>
          </p:cNvPr>
          <p:cNvSpPr txBox="1"/>
          <p:nvPr/>
        </p:nvSpPr>
        <p:spPr>
          <a:xfrm>
            <a:off x="3799712" y="3929614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typy hodnot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EBC61-BF52-4C06-9440-A48E08E501AC}"/>
              </a:ext>
            </a:extLst>
          </p:cNvPr>
          <p:cNvSpPr txBox="1"/>
          <p:nvPr/>
        </p:nvSpPr>
        <p:spPr>
          <a:xfrm>
            <a:off x="887521" y="3935581"/>
            <a:ext cx="2926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hodnoty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E75EB6-3E67-4CDE-8654-686ECC950F12}"/>
              </a:ext>
            </a:extLst>
          </p:cNvPr>
          <p:cNvSpPr/>
          <p:nvPr/>
        </p:nvSpPr>
        <p:spPr>
          <a:xfrm>
            <a:off x="763581" y="3440596"/>
            <a:ext cx="1465269" cy="35449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933" h="354495">
                <a:moveTo>
                  <a:pt x="75" y="0"/>
                </a:moveTo>
                <a:cubicBezTo>
                  <a:pt x="-6966" y="553692"/>
                  <a:pt x="478325" y="168275"/>
                  <a:pt x="776568" y="113057"/>
                </a:cubicBezTo>
                <a:cubicBezTo>
                  <a:pt x="1074811" y="57839"/>
                  <a:pt x="1497139" y="17652"/>
                  <a:pt x="1560933" y="3544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81938F-8A2F-4A12-ACBF-18E1CB724CFB}"/>
              </a:ext>
            </a:extLst>
          </p:cNvPr>
          <p:cNvSpPr/>
          <p:nvPr/>
        </p:nvSpPr>
        <p:spPr>
          <a:xfrm>
            <a:off x="1430406" y="2282241"/>
            <a:ext cx="1002480" cy="1490894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480" h="1345095">
                <a:moveTo>
                  <a:pt x="0" y="0"/>
                </a:moveTo>
                <a:cubicBezTo>
                  <a:pt x="478734" y="239367"/>
                  <a:pt x="743363" y="22225"/>
                  <a:pt x="900318" y="246407"/>
                </a:cubicBezTo>
                <a:cubicBezTo>
                  <a:pt x="1057273" y="470589"/>
                  <a:pt x="1001764" y="998727"/>
                  <a:pt x="941733" y="13450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61A3CD-F672-495B-90D4-79EC9656520D}"/>
              </a:ext>
            </a:extLst>
          </p:cNvPr>
          <p:cNvSpPr/>
          <p:nvPr/>
        </p:nvSpPr>
        <p:spPr>
          <a:xfrm>
            <a:off x="1278007" y="1353520"/>
            <a:ext cx="1360296" cy="242693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849" h="1383093">
                <a:moveTo>
                  <a:pt x="0" y="0"/>
                </a:moveTo>
                <a:cubicBezTo>
                  <a:pt x="835385" y="38522"/>
                  <a:pt x="1065339" y="53890"/>
                  <a:pt x="1286690" y="284405"/>
                </a:cubicBezTo>
                <a:cubicBezTo>
                  <a:pt x="1508041" y="514920"/>
                  <a:pt x="1388136" y="1036725"/>
                  <a:pt x="1328105" y="1383093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9F5CF-3617-4BF9-873F-ECD57FD0D673}"/>
              </a:ext>
            </a:extLst>
          </p:cNvPr>
          <p:cNvSpPr/>
          <p:nvPr/>
        </p:nvSpPr>
        <p:spPr>
          <a:xfrm>
            <a:off x="1782832" y="1809750"/>
            <a:ext cx="783223" cy="1985341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797870"/>
              <a:gd name="connsiteY0" fmla="*/ 0 h 1441947"/>
              <a:gd name="connsiteX1" fmla="*/ 707668 w 797870"/>
              <a:gd name="connsiteY1" fmla="*/ 343259 h 1441947"/>
              <a:gd name="connsiteX2" fmla="*/ 749083 w 797870"/>
              <a:gd name="connsiteY2" fmla="*/ 1441947 h 1441947"/>
              <a:gd name="connsiteX0" fmla="*/ 0 w 875373"/>
              <a:gd name="connsiteY0" fmla="*/ 0 h 1441947"/>
              <a:gd name="connsiteX1" fmla="*/ 825398 w 875373"/>
              <a:gd name="connsiteY1" fmla="*/ 336341 h 1441947"/>
              <a:gd name="connsiteX2" fmla="*/ 749083 w 875373"/>
              <a:gd name="connsiteY2" fmla="*/ 1441947 h 1441947"/>
              <a:gd name="connsiteX0" fmla="*/ 0 w 880069"/>
              <a:gd name="connsiteY0" fmla="*/ 0 h 1441947"/>
              <a:gd name="connsiteX1" fmla="*/ 825398 w 880069"/>
              <a:gd name="connsiteY1" fmla="*/ 336341 h 1441947"/>
              <a:gd name="connsiteX2" fmla="*/ 749083 w 880069"/>
              <a:gd name="connsiteY2" fmla="*/ 1441947 h 14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069" h="1441947">
                <a:moveTo>
                  <a:pt x="0" y="0"/>
                </a:moveTo>
                <a:cubicBezTo>
                  <a:pt x="657059" y="49379"/>
                  <a:pt x="689848" y="151361"/>
                  <a:pt x="825398" y="336341"/>
                </a:cubicBezTo>
                <a:cubicBezTo>
                  <a:pt x="960948" y="521321"/>
                  <a:pt x="809114" y="1095579"/>
                  <a:pt x="749083" y="14419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3F44E-F3E7-4EEB-B7DD-713E191B4454}"/>
              </a:ext>
            </a:extLst>
          </p:cNvPr>
          <p:cNvSpPr/>
          <p:nvPr/>
        </p:nvSpPr>
        <p:spPr>
          <a:xfrm>
            <a:off x="1115188" y="2762249"/>
            <a:ext cx="1235452" cy="101820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68892"/>
              <a:gd name="connsiteY0" fmla="*/ 0 h 1439348"/>
              <a:gd name="connsiteX1" fmla="*/ 1026799 w 1168892"/>
              <a:gd name="connsiteY1" fmla="*/ 583024 h 1439348"/>
              <a:gd name="connsiteX2" fmla="*/ 1122420 w 1168892"/>
              <a:gd name="connsiteY2" fmla="*/ 1439348 h 1439348"/>
              <a:gd name="connsiteX0" fmla="*/ 0 w 1171810"/>
              <a:gd name="connsiteY0" fmla="*/ 0 h 1439348"/>
              <a:gd name="connsiteX1" fmla="*/ 1026799 w 1171810"/>
              <a:gd name="connsiteY1" fmla="*/ 583024 h 1439348"/>
              <a:gd name="connsiteX2" fmla="*/ 1122420 w 1171810"/>
              <a:gd name="connsiteY2" fmla="*/ 1439348 h 14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810" h="1439348">
                <a:moveTo>
                  <a:pt x="0" y="0"/>
                </a:moveTo>
                <a:cubicBezTo>
                  <a:pt x="587146" y="23932"/>
                  <a:pt x="830694" y="275810"/>
                  <a:pt x="1026799" y="583024"/>
                </a:cubicBezTo>
                <a:cubicBezTo>
                  <a:pt x="1222904" y="890238"/>
                  <a:pt x="1182451" y="1092980"/>
                  <a:pt x="1122420" y="1439348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DAD1A0-928E-4EB8-A72F-996D6FCDE3D1}"/>
              </a:ext>
            </a:extLst>
          </p:cNvPr>
          <p:cNvSpPr/>
          <p:nvPr/>
        </p:nvSpPr>
        <p:spPr>
          <a:xfrm>
            <a:off x="5955166" y="2366769"/>
            <a:ext cx="798057" cy="1579573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  <a:gd name="connsiteX0" fmla="*/ 0 w 1044676"/>
              <a:gd name="connsiteY0" fmla="*/ 0 h 1257976"/>
              <a:gd name="connsiteX1" fmla="*/ 939945 w 1044676"/>
              <a:gd name="connsiteY1" fmla="*/ 159288 h 1257976"/>
              <a:gd name="connsiteX2" fmla="*/ 981360 w 1044676"/>
              <a:gd name="connsiteY2" fmla="*/ 1257976 h 1257976"/>
              <a:gd name="connsiteX0" fmla="*/ 1882 w 1046558"/>
              <a:gd name="connsiteY0" fmla="*/ 0 h 1257976"/>
              <a:gd name="connsiteX1" fmla="*/ 941827 w 1046558"/>
              <a:gd name="connsiteY1" fmla="*/ 159288 h 1257976"/>
              <a:gd name="connsiteX2" fmla="*/ 983242 w 1046558"/>
              <a:gd name="connsiteY2" fmla="*/ 1257976 h 1257976"/>
              <a:gd name="connsiteX0" fmla="*/ 2831 w 994116"/>
              <a:gd name="connsiteY0" fmla="*/ 0 h 1257976"/>
              <a:gd name="connsiteX1" fmla="*/ 655473 w 994116"/>
              <a:gd name="connsiteY1" fmla="*/ 597200 h 1257976"/>
              <a:gd name="connsiteX2" fmla="*/ 984191 w 994116"/>
              <a:gd name="connsiteY2" fmla="*/ 1257976 h 1257976"/>
              <a:gd name="connsiteX0" fmla="*/ 2321 w 657245"/>
              <a:gd name="connsiteY0" fmla="*/ 0 h 1257976"/>
              <a:gd name="connsiteX1" fmla="*/ 654963 w 657245"/>
              <a:gd name="connsiteY1" fmla="*/ 597200 h 1257976"/>
              <a:gd name="connsiteX2" fmla="*/ 220843 w 657245"/>
              <a:gd name="connsiteY2" fmla="*/ 1257976 h 1257976"/>
              <a:gd name="connsiteX0" fmla="*/ 13174 w 244771"/>
              <a:gd name="connsiteY0" fmla="*/ 0 h 1257976"/>
              <a:gd name="connsiteX1" fmla="*/ 91210 w 244771"/>
              <a:gd name="connsiteY1" fmla="*/ 659758 h 1257976"/>
              <a:gd name="connsiteX2" fmla="*/ 231696 w 244771"/>
              <a:gd name="connsiteY2" fmla="*/ 1257976 h 1257976"/>
              <a:gd name="connsiteX0" fmla="*/ 0 w 218522"/>
              <a:gd name="connsiteY0" fmla="*/ 0 h 1257976"/>
              <a:gd name="connsiteX1" fmla="*/ 218522 w 218522"/>
              <a:gd name="connsiteY1" fmla="*/ 1257976 h 1257976"/>
              <a:gd name="connsiteX0" fmla="*/ 0 w 40196"/>
              <a:gd name="connsiteY0" fmla="*/ 0 h 1257976"/>
              <a:gd name="connsiteX1" fmla="*/ 40196 w 40196"/>
              <a:gd name="connsiteY1" fmla="*/ 1257976 h 1257976"/>
              <a:gd name="connsiteX0" fmla="*/ 703014 w 703196"/>
              <a:gd name="connsiteY0" fmla="*/ 0 h 2493511"/>
              <a:gd name="connsiteX1" fmla="*/ 183 w 703196"/>
              <a:gd name="connsiteY1" fmla="*/ 2493511 h 2493511"/>
              <a:gd name="connsiteX0" fmla="*/ 703014 w 703014"/>
              <a:gd name="connsiteY0" fmla="*/ 0 h 2493511"/>
              <a:gd name="connsiteX1" fmla="*/ 126685 w 703014"/>
              <a:gd name="connsiteY1" fmla="*/ 1970602 h 2493511"/>
              <a:gd name="connsiteX2" fmla="*/ 183 w 703014"/>
              <a:gd name="connsiteY2" fmla="*/ 2493511 h 2493511"/>
              <a:gd name="connsiteX0" fmla="*/ 702917 w 1091878"/>
              <a:gd name="connsiteY0" fmla="*/ 0 h 2493511"/>
              <a:gd name="connsiteX1" fmla="*/ 958778 w 1091878"/>
              <a:gd name="connsiteY1" fmla="*/ 1861124 h 2493511"/>
              <a:gd name="connsiteX2" fmla="*/ 86 w 1091878"/>
              <a:gd name="connsiteY2" fmla="*/ 2493511 h 2493511"/>
              <a:gd name="connsiteX0" fmla="*/ 702987 w 958847"/>
              <a:gd name="connsiteY0" fmla="*/ 0 h 2493511"/>
              <a:gd name="connsiteX1" fmla="*/ 958848 w 958847"/>
              <a:gd name="connsiteY1" fmla="*/ 1861124 h 2493511"/>
              <a:gd name="connsiteX2" fmla="*/ 156 w 958847"/>
              <a:gd name="connsiteY2" fmla="*/ 2493511 h 2493511"/>
              <a:gd name="connsiteX0" fmla="*/ 702987 w 969581"/>
              <a:gd name="connsiteY0" fmla="*/ 0 h 2493511"/>
              <a:gd name="connsiteX1" fmla="*/ 958848 w 969581"/>
              <a:gd name="connsiteY1" fmla="*/ 1861124 h 2493511"/>
              <a:gd name="connsiteX2" fmla="*/ 156 w 969581"/>
              <a:gd name="connsiteY2" fmla="*/ 2493511 h 2493511"/>
              <a:gd name="connsiteX0" fmla="*/ 267078 w 963062"/>
              <a:gd name="connsiteY0" fmla="*/ 0 h 3072179"/>
              <a:gd name="connsiteX1" fmla="*/ 958848 w 963062"/>
              <a:gd name="connsiteY1" fmla="*/ 2439792 h 3072179"/>
              <a:gd name="connsiteX2" fmla="*/ 156 w 963062"/>
              <a:gd name="connsiteY2" fmla="*/ 3072179 h 3072179"/>
              <a:gd name="connsiteX0" fmla="*/ 267078 w 970713"/>
              <a:gd name="connsiteY0" fmla="*/ 3875 h 3076054"/>
              <a:gd name="connsiteX1" fmla="*/ 958848 w 970713"/>
              <a:gd name="connsiteY1" fmla="*/ 2443667 h 3076054"/>
              <a:gd name="connsiteX2" fmla="*/ 156 w 970713"/>
              <a:gd name="connsiteY2" fmla="*/ 3076054 h 3076054"/>
              <a:gd name="connsiteX0" fmla="*/ 0 w 965192"/>
              <a:gd name="connsiteY0" fmla="*/ 3512 h 3216448"/>
              <a:gd name="connsiteX1" fmla="*/ 959260 w 965192"/>
              <a:gd name="connsiteY1" fmla="*/ 2584061 h 3216448"/>
              <a:gd name="connsiteX2" fmla="*/ 568 w 965192"/>
              <a:gd name="connsiteY2" fmla="*/ 3216448 h 3216448"/>
              <a:gd name="connsiteX0" fmla="*/ 514754 w 998868"/>
              <a:gd name="connsiteY0" fmla="*/ 13674 h 2084913"/>
              <a:gd name="connsiteX1" fmla="*/ 958849 w 998868"/>
              <a:gd name="connsiteY1" fmla="*/ 1452526 h 2084913"/>
              <a:gd name="connsiteX2" fmla="*/ 157 w 998868"/>
              <a:gd name="connsiteY2" fmla="*/ 2084913 h 2084913"/>
              <a:gd name="connsiteX0" fmla="*/ 276985 w 971144"/>
              <a:gd name="connsiteY0" fmla="*/ 8317 h 2345430"/>
              <a:gd name="connsiteX1" fmla="*/ 958849 w 971144"/>
              <a:gd name="connsiteY1" fmla="*/ 1713043 h 2345430"/>
              <a:gd name="connsiteX2" fmla="*/ 157 w 971144"/>
              <a:gd name="connsiteY2" fmla="*/ 2345430 h 2345430"/>
              <a:gd name="connsiteX0" fmla="*/ 277012 w 851706"/>
              <a:gd name="connsiteY0" fmla="*/ 52891 h 2390004"/>
              <a:gd name="connsiteX1" fmla="*/ 830084 w 851706"/>
              <a:gd name="connsiteY1" fmla="*/ 1069471 h 2390004"/>
              <a:gd name="connsiteX2" fmla="*/ 184 w 851706"/>
              <a:gd name="connsiteY2" fmla="*/ 2390004 h 2390004"/>
              <a:gd name="connsiteX0" fmla="*/ 277012 w 830084"/>
              <a:gd name="connsiteY0" fmla="*/ 8134 h 2345247"/>
              <a:gd name="connsiteX1" fmla="*/ 830084 w 830084"/>
              <a:gd name="connsiteY1" fmla="*/ 1024714 h 2345247"/>
              <a:gd name="connsiteX2" fmla="*/ 184 w 830084"/>
              <a:gd name="connsiteY2" fmla="*/ 2345247 h 2345247"/>
              <a:gd name="connsiteX0" fmla="*/ 276993 w 830065"/>
              <a:gd name="connsiteY0" fmla="*/ 8134 h 2345247"/>
              <a:gd name="connsiteX1" fmla="*/ 830065 w 830065"/>
              <a:gd name="connsiteY1" fmla="*/ 1024714 h 2345247"/>
              <a:gd name="connsiteX2" fmla="*/ 165 w 830065"/>
              <a:gd name="connsiteY2" fmla="*/ 2345247 h 234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065" h="2345247">
                <a:moveTo>
                  <a:pt x="276993" y="8134"/>
                </a:moveTo>
                <a:cubicBezTo>
                  <a:pt x="847724" y="-75276"/>
                  <a:pt x="794314" y="498175"/>
                  <a:pt x="830065" y="1024714"/>
                </a:cubicBezTo>
                <a:cubicBezTo>
                  <a:pt x="795650" y="2147823"/>
                  <a:pt x="-13234" y="1925922"/>
                  <a:pt x="165" y="23452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CBCFBEB-1330-4D87-B1A3-92498D7AAD10}"/>
              </a:ext>
            </a:extLst>
          </p:cNvPr>
          <p:cNvSpPr txBox="1">
            <a:spLocks/>
          </p:cNvSpPr>
          <p:nvPr/>
        </p:nvSpPr>
        <p:spPr>
          <a:xfrm>
            <a:off x="4795199" y="1025236"/>
            <a:ext cx="3671125" cy="241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255642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3025" algn="l"/>
              </a:tabLst>
            </a:pPr>
            <a:r>
              <a:rPr lang="en-US"/>
              <a:t>Princip 3: Objekt má vlastnosti a funkce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951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Původně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4" y="1176714"/>
            <a:ext cx="1382828" cy="17882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52514" y="193506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83" y="152135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55632" y="192464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09C01-78E6-45F3-A76F-5616D6B0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98" y="1791034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Ale nemělo by to být spíš … ?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3" y="750117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80613" y="12227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65" y="1296680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214108" y="162503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41" y="1904385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2701954" y="23242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1630902" y="2258239"/>
            <a:ext cx="886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3</a:t>
            </a:r>
            <a:endParaRPr lang="cs-C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E2CEB-CF5B-4154-A4D6-7CF3E2708A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1131454"/>
            <a:ext cx="886976" cy="1147006"/>
          </a:xfrm>
          <a:prstGeom prst="rect">
            <a:avLst/>
          </a:prstGeom>
        </p:spPr>
      </p:pic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6740315" y="281924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52" y="2325074"/>
            <a:ext cx="886976" cy="114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7EEC5-1568-414E-88C3-DA5FD64F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59" y="2648513"/>
            <a:ext cx="466784" cy="471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F7624F-1D74-411D-8461-067987B8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64" y="105924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0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Ono to může probíhat i takto…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3" y="750117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80613" y="12227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65" y="1296680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214108" y="162503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41" y="1904385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2701954" y="23242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1246662" y="1129514"/>
            <a:ext cx="886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3</a:t>
            </a:r>
            <a:endParaRPr lang="cs-C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E2CEB-CF5B-4154-A4D6-7CF3E2708A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1131454"/>
            <a:ext cx="886976" cy="1147006"/>
          </a:xfrm>
          <a:prstGeom prst="rect">
            <a:avLst/>
          </a:prstGeom>
        </p:spPr>
      </p:pic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6740315" y="281924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52" y="2325074"/>
            <a:ext cx="886976" cy="114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7EEC5-1568-414E-88C3-DA5FD64F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59" y="2648513"/>
            <a:ext cx="466784" cy="471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BC49F5-2D4B-44C0-9C5C-3A707B0EA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5" y="2185794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7DA76-BA02-4854-A933-4451827DD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00" y="4463708"/>
            <a:ext cx="8238300" cy="563225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US"/>
              <a:t>Zdroj: Stack Overflow Survey 2020</a:t>
            </a:r>
            <a:br>
              <a:rPr lang="en-US"/>
            </a:br>
            <a:r>
              <a:rPr lang="en-US"/>
              <a:t>https://insights.stackoverflow.com/survey/2020#most-popular-technologies</a:t>
            </a: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0FB2E-99BC-4ED8-AEC0-0F850E0C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Používanost jazyků</a:t>
            </a:r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4E9B-3ACF-4366-909A-37B88BC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4" y="900545"/>
            <a:ext cx="6411019" cy="35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2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Nebo takto…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9" y="830818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771519" y="1303470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9" y="1390476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4452022" y="18579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3159064" y="1758117"/>
            <a:ext cx="1199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storno</a:t>
            </a:r>
            <a:endParaRPr lang="cs-CZ"/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7359480" y="2796628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7" y="2302455"/>
            <a:ext cx="886976" cy="114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EDB682-A2F6-4352-B291-2F3E980D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" y="1159437"/>
            <a:ext cx="939126" cy="44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4DB2D7-537F-44DD-B9C7-4A4A1201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43" y="263597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41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DBBFD-A7C7-4B09-B243-0ACBE0DC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měly mít vlastnost </a:t>
            </a:r>
            <a:r>
              <a:rPr lang="en-US">
                <a:solidFill>
                  <a:schemeClr val="accent1"/>
                </a:solidFill>
              </a:rPr>
              <a:t>vlozenePenize</a:t>
            </a:r>
            <a:endParaRPr lang="cs-CZ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CE04A-76A4-4F9A-93CD-A2BE1EA9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919595"/>
            <a:ext cx="3856145" cy="4223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55C3E7-001E-4D14-B051-F820EBDCAFA5}"/>
              </a:ext>
            </a:extLst>
          </p:cNvPr>
          <p:cNvSpPr txBox="1"/>
          <p:nvPr/>
        </p:nvSpPr>
        <p:spPr>
          <a:xfrm rot="5086484">
            <a:off x="1977818" y="2989121"/>
            <a:ext cx="3326626" cy="49007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n-US" sz="2800" b="1">
                <a:ln>
                  <a:solidFill>
                    <a:schemeClr val="bg1"/>
                  </a:solidFill>
                </a:ln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var vlozenePenize</a:t>
            </a:r>
            <a:endParaRPr lang="cs-CZ" sz="1600" b="1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00923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DBBFD-A7C7-4B09-B243-0ACBE0DC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měly poskytovat funkce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3921F-C1A6-4A46-822B-9AF59E605A0B}"/>
              </a:ext>
            </a:extLst>
          </p:cNvPr>
          <p:cNvSpPr txBox="1"/>
          <p:nvPr/>
        </p:nvSpPr>
        <p:spPr>
          <a:xfrm>
            <a:off x="2802832" y="187642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vlozSiPenize( </a:t>
            </a:r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1ADD9-E3A3-499B-8B12-05A59A4BC752}"/>
              </a:ext>
            </a:extLst>
          </p:cNvPr>
          <p:cNvSpPr txBox="1"/>
          <p:nvPr/>
        </p:nvSpPr>
        <p:spPr>
          <a:xfrm>
            <a:off x="2802832" y="2366530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zvolNapoj( </a:t>
            </a:r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6F38-F74D-400B-97C7-25FB07098C10}"/>
              </a:ext>
            </a:extLst>
          </p:cNvPr>
          <p:cNvSpPr txBox="1"/>
          <p:nvPr/>
        </p:nvSpPr>
        <p:spPr>
          <a:xfrm>
            <a:off x="2813598" y="285663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Napoj = 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vydejNapoj()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A74E4-5F8E-45EF-92A4-AA0CE92A7B6E}"/>
              </a:ext>
            </a:extLst>
          </p:cNvPr>
          <p:cNvSpPr txBox="1"/>
          <p:nvPr/>
        </p:nvSpPr>
        <p:spPr>
          <a:xfrm>
            <a:off x="2802832" y="337139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= 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vratDrobne()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B919-E0F6-4BB1-9D63-1F2B0A8A2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" y="1057101"/>
            <a:ext cx="2740157" cy="35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95250" indent="0">
              <a:buNone/>
            </a:pPr>
            <a:r>
              <a:rPr lang="en-US"/>
              <a:t>typ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</a:t>
            </a:r>
            <a:r>
              <a:rPr lang="en-US"/>
              <a:t> {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vlozenePenize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zvolenyNapoj</a:t>
            </a:r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double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int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}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tedy mohly vypadat takto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7634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95250" indent="0">
              <a:buNone/>
            </a:pPr>
            <a:r>
              <a:rPr lang="en-US"/>
              <a:t>typ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</a:t>
            </a:r>
            <a:r>
              <a:rPr lang="en-US"/>
              <a:t> {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vlozenePenize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zvolenyNapojNeboZatimNic</a:t>
            </a:r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double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int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}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tedy mohly vypadat takto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9920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/>
              <a:t>Myslíte, že by měly Automaty mít ještě nějakou vlastnost?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Prémiová otázka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45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/>
              <a:t>Co třeba:</a:t>
            </a:r>
          </a:p>
          <a:p>
            <a:r>
              <a:rPr lang="en-US">
                <a:solidFill>
                  <a:schemeClr val="accent1"/>
                </a:solidFill>
              </a:rPr>
              <a:t>celkoveUtrzenePenize</a:t>
            </a:r>
          </a:p>
          <a:p>
            <a:r>
              <a:rPr lang="en-US">
                <a:solidFill>
                  <a:schemeClr val="accent1"/>
                </a:solidFill>
              </a:rPr>
              <a:t>ulozisteNapoju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95250"/>
            <a:r>
              <a:rPr lang="en-US"/>
              <a:t>Myslíte, že by měly Automaty mít ještě nějakou vlastnost?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057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90910-4851-498E-8A08-49ADFC97C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95250" indent="0">
              <a:buNone/>
            </a:pPr>
            <a:r>
              <a:rPr lang="cs-CZ"/>
              <a:t>Systémové jazyky</a:t>
            </a:r>
          </a:p>
          <a:p>
            <a:r>
              <a:rPr lang="cs-CZ"/>
              <a:t>Pro psaní operačních systémů a ovladačů zařízení</a:t>
            </a:r>
          </a:p>
          <a:p>
            <a:r>
              <a:rPr lang="cs-CZ" b="1"/>
              <a:t>C</a:t>
            </a:r>
            <a:r>
              <a:rPr lang="cs-CZ"/>
              <a:t>, </a:t>
            </a:r>
            <a:r>
              <a:rPr lang="cs-CZ" b="1"/>
              <a:t>C++</a:t>
            </a:r>
            <a:r>
              <a:rPr lang="cs-CZ"/>
              <a:t>, </a:t>
            </a:r>
            <a:r>
              <a:rPr lang="cs-CZ" b="1"/>
              <a:t>Go</a:t>
            </a:r>
            <a:r>
              <a:rPr lang="cs-CZ"/>
              <a:t>, </a:t>
            </a:r>
            <a:r>
              <a:rPr lang="cs-CZ" b="1"/>
              <a:t>Rust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Aplikační jazyky</a:t>
            </a:r>
          </a:p>
          <a:p>
            <a:r>
              <a:rPr lang="cs-CZ"/>
              <a:t>Pro programování aplikací (desktopových, mobilních, backendových)</a:t>
            </a:r>
          </a:p>
          <a:p>
            <a:r>
              <a:rPr lang="cs-CZ" b="1">
                <a:solidFill>
                  <a:schemeClr val="accent1"/>
                </a:solidFill>
              </a:rPr>
              <a:t>Java</a:t>
            </a:r>
            <a:r>
              <a:rPr lang="cs-CZ"/>
              <a:t>, </a:t>
            </a:r>
            <a:r>
              <a:rPr lang="cs-CZ" b="1"/>
              <a:t>C#</a:t>
            </a:r>
            <a:r>
              <a:rPr lang="cs-CZ"/>
              <a:t>, </a:t>
            </a:r>
            <a:r>
              <a:rPr lang="cs-CZ" b="1"/>
              <a:t>Kotlin</a:t>
            </a:r>
            <a:r>
              <a:rPr lang="cs-CZ"/>
              <a:t>, </a:t>
            </a:r>
            <a:r>
              <a:rPr lang="cs-CZ" b="1"/>
              <a:t>Swift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Skriptovací jazyky</a:t>
            </a:r>
          </a:p>
          <a:p>
            <a:r>
              <a:rPr lang="cs-CZ"/>
              <a:t>Pro „dirigování orchestru“</a:t>
            </a:r>
          </a:p>
          <a:p>
            <a:r>
              <a:rPr lang="cs-CZ" b="1"/>
              <a:t>JavaScript</a:t>
            </a:r>
            <a:r>
              <a:rPr lang="cs-CZ"/>
              <a:t>, </a:t>
            </a:r>
            <a:r>
              <a:rPr lang="cs-CZ" b="1"/>
              <a:t>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106D2-F03D-45B4-AFC6-041F100B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Druhy programovacích jazyků</a:t>
            </a:r>
          </a:p>
        </p:txBody>
      </p:sp>
    </p:spTree>
    <p:extLst>
      <p:ext uri="{BB962C8B-B14F-4D97-AF65-F5344CB8AC3E}">
        <p14:creationId xmlns:p14="http://schemas.microsoft.com/office/powerpoint/2010/main" val="391136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8D991-6B5C-4EB1-9656-ABFFC9E65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Při programování jste ředitelky Zeměkoule</a:t>
            </a:r>
          </a:p>
          <a:p>
            <a:pPr lvl="1"/>
            <a:r>
              <a:rPr lang="en-US"/>
              <a:t>Volání funkcí jsou </a:t>
            </a:r>
            <a:r>
              <a:rPr lang="en-US">
                <a:solidFill>
                  <a:schemeClr val="accent1"/>
                </a:solidFill>
              </a:rPr>
              <a:t>rozkazy</a:t>
            </a:r>
          </a:p>
          <a:p>
            <a:endParaRPr lang="en-US"/>
          </a:p>
          <a:p>
            <a:r>
              <a:rPr lang="en-US"/>
              <a:t>Stav programu je uložen v </a:t>
            </a:r>
            <a:r>
              <a:rPr lang="en-US">
                <a:solidFill>
                  <a:schemeClr val="accent1"/>
                </a:solidFill>
              </a:rPr>
              <a:t>proměnných</a:t>
            </a:r>
          </a:p>
          <a:p>
            <a:endParaRPr lang="en-US"/>
          </a:p>
          <a:p>
            <a:r>
              <a:rPr lang="en-US"/>
              <a:t>Algoritmizace pomocí primitiv: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if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while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for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193AC-E262-49DD-92CB-415C787C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524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3259429"/>
            <a:ext cx="8620176" cy="6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= </a:t>
            </a:r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1195764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32" y="1792209"/>
            <a:ext cx="939126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93624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54040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94369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664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3259429"/>
            <a:ext cx="8620176" cy="6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= </a:t>
            </a:r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1195764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32" y="1792209"/>
            <a:ext cx="939126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93624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54040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94369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E50A2D2-BDFC-486D-9FB2-2370377E6482}"/>
              </a:ext>
            </a:extLst>
          </p:cNvPr>
          <p:cNvSpPr/>
          <p:nvPr/>
        </p:nvSpPr>
        <p:spPr>
          <a:xfrm>
            <a:off x="2175030" y="2293777"/>
            <a:ext cx="2899586" cy="1347603"/>
          </a:xfrm>
          <a:custGeom>
            <a:avLst/>
            <a:gdLst>
              <a:gd name="connsiteX0" fmla="*/ 2305884 w 2305884"/>
              <a:gd name="connsiteY0" fmla="*/ 1490870 h 1490870"/>
              <a:gd name="connsiteX1" fmla="*/ 1908319 w 2305884"/>
              <a:gd name="connsiteY1" fmla="*/ 834887 h 1490870"/>
              <a:gd name="connsiteX2" fmla="*/ 437328 w 2305884"/>
              <a:gd name="connsiteY2" fmla="*/ 675861 h 1490870"/>
              <a:gd name="connsiteX3" fmla="*/ 29823 w 2305884"/>
              <a:gd name="connsiteY3" fmla="*/ 0 h 1490870"/>
              <a:gd name="connsiteX0" fmla="*/ 2363276 w 2363276"/>
              <a:gd name="connsiteY0" fmla="*/ 1447208 h 1447208"/>
              <a:gd name="connsiteX1" fmla="*/ 1965711 w 2363276"/>
              <a:gd name="connsiteY1" fmla="*/ 791225 h 1447208"/>
              <a:gd name="connsiteX2" fmla="*/ 494720 w 2363276"/>
              <a:gd name="connsiteY2" fmla="*/ 632199 h 1447208"/>
              <a:gd name="connsiteX3" fmla="*/ 25013 w 2363276"/>
              <a:gd name="connsiteY3" fmla="*/ 0 h 1447208"/>
              <a:gd name="connsiteX0" fmla="*/ 2338263 w 2338263"/>
              <a:gd name="connsiteY0" fmla="*/ 1447208 h 1447208"/>
              <a:gd name="connsiteX1" fmla="*/ 1940698 w 2338263"/>
              <a:gd name="connsiteY1" fmla="*/ 791225 h 1447208"/>
              <a:gd name="connsiteX2" fmla="*/ 469707 w 2338263"/>
              <a:gd name="connsiteY2" fmla="*/ 632199 h 1447208"/>
              <a:gd name="connsiteX3" fmla="*/ 0 w 2338263"/>
              <a:gd name="connsiteY3" fmla="*/ 0 h 1447208"/>
              <a:gd name="connsiteX0" fmla="*/ 2268287 w 2268287"/>
              <a:gd name="connsiteY0" fmla="*/ 1479953 h 1479953"/>
              <a:gd name="connsiteX1" fmla="*/ 1870722 w 2268287"/>
              <a:gd name="connsiteY1" fmla="*/ 823970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  <a:gd name="connsiteX0" fmla="*/ 2268287 w 2268359"/>
              <a:gd name="connsiteY0" fmla="*/ 1479953 h 1479953"/>
              <a:gd name="connsiteX1" fmla="*/ 2065102 w 2268359"/>
              <a:gd name="connsiteY1" fmla="*/ 1075022 h 1479953"/>
              <a:gd name="connsiteX2" fmla="*/ 399731 w 2268359"/>
              <a:gd name="connsiteY2" fmla="*/ 664944 h 1479953"/>
              <a:gd name="connsiteX3" fmla="*/ 0 w 2268359"/>
              <a:gd name="connsiteY3" fmla="*/ 0 h 1479953"/>
              <a:gd name="connsiteX0" fmla="*/ 2268287 w 2268287"/>
              <a:gd name="connsiteY0" fmla="*/ 1479953 h 1479953"/>
              <a:gd name="connsiteX1" fmla="*/ 1901823 w 2268287"/>
              <a:gd name="connsiteY1" fmla="*/ 1009530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  <a:gd name="connsiteX0" fmla="*/ 2268287 w 2268287"/>
              <a:gd name="connsiteY0" fmla="*/ 1479953 h 1479953"/>
              <a:gd name="connsiteX1" fmla="*/ 1761870 w 2268287"/>
              <a:gd name="connsiteY1" fmla="*/ 987698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287" h="1479953">
                <a:moveTo>
                  <a:pt x="2268287" y="1479953"/>
                </a:moveTo>
                <a:cubicBezTo>
                  <a:pt x="2225217" y="1219879"/>
                  <a:pt x="2073296" y="1123533"/>
                  <a:pt x="1761870" y="987698"/>
                </a:cubicBezTo>
                <a:cubicBezTo>
                  <a:pt x="1450444" y="851863"/>
                  <a:pt x="712814" y="804092"/>
                  <a:pt x="399731" y="664944"/>
                </a:cubicBezTo>
                <a:cubicBezTo>
                  <a:pt x="86648" y="525796"/>
                  <a:pt x="30623" y="299474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057EF2-7DDC-47C3-AD6B-5790C26A1A17}"/>
              </a:ext>
            </a:extLst>
          </p:cNvPr>
          <p:cNvSpPr/>
          <p:nvPr/>
        </p:nvSpPr>
        <p:spPr>
          <a:xfrm>
            <a:off x="1062363" y="2509512"/>
            <a:ext cx="7906377" cy="2482464"/>
          </a:xfrm>
          <a:custGeom>
            <a:avLst/>
            <a:gdLst>
              <a:gd name="connsiteX0" fmla="*/ 0 w 8061963"/>
              <a:gd name="connsiteY0" fmla="*/ 2451100 h 3330311"/>
              <a:gd name="connsiteX1" fmla="*/ 3873500 w 8061963"/>
              <a:gd name="connsiteY1" fmla="*/ 2997200 h 3330311"/>
              <a:gd name="connsiteX2" fmla="*/ 7772400 w 8061963"/>
              <a:gd name="connsiteY2" fmla="*/ 3175000 h 3330311"/>
              <a:gd name="connsiteX3" fmla="*/ 7493000 w 8061963"/>
              <a:gd name="connsiteY3" fmla="*/ 673100 h 3330311"/>
              <a:gd name="connsiteX4" fmla="*/ 5245100 w 8061963"/>
              <a:gd name="connsiteY4" fmla="*/ 0 h 3330311"/>
              <a:gd name="connsiteX0" fmla="*/ 0 w 8061963"/>
              <a:gd name="connsiteY0" fmla="*/ 2286000 h 3165211"/>
              <a:gd name="connsiteX1" fmla="*/ 3873500 w 8061963"/>
              <a:gd name="connsiteY1" fmla="*/ 2832100 h 3165211"/>
              <a:gd name="connsiteX2" fmla="*/ 7772400 w 8061963"/>
              <a:gd name="connsiteY2" fmla="*/ 3009900 h 3165211"/>
              <a:gd name="connsiteX3" fmla="*/ 7493000 w 8061963"/>
              <a:gd name="connsiteY3" fmla="*/ 508000 h 3165211"/>
              <a:gd name="connsiteX4" fmla="*/ 5334000 w 8061963"/>
              <a:gd name="connsiteY4" fmla="*/ 0 h 3165211"/>
              <a:gd name="connsiteX0" fmla="*/ 0 w 8061963"/>
              <a:gd name="connsiteY0" fmla="*/ 2303491 h 3182702"/>
              <a:gd name="connsiteX1" fmla="*/ 3873500 w 8061963"/>
              <a:gd name="connsiteY1" fmla="*/ 2849591 h 3182702"/>
              <a:gd name="connsiteX2" fmla="*/ 7772400 w 8061963"/>
              <a:gd name="connsiteY2" fmla="*/ 3027391 h 3182702"/>
              <a:gd name="connsiteX3" fmla="*/ 7493000 w 8061963"/>
              <a:gd name="connsiteY3" fmla="*/ 525491 h 3182702"/>
              <a:gd name="connsiteX4" fmla="*/ 5334000 w 8061963"/>
              <a:gd name="connsiteY4" fmla="*/ 17491 h 3182702"/>
              <a:gd name="connsiteX0" fmla="*/ 0 w 8061963"/>
              <a:gd name="connsiteY0" fmla="*/ 2483612 h 3362823"/>
              <a:gd name="connsiteX1" fmla="*/ 3873500 w 8061963"/>
              <a:gd name="connsiteY1" fmla="*/ 3029712 h 3362823"/>
              <a:gd name="connsiteX2" fmla="*/ 7772400 w 8061963"/>
              <a:gd name="connsiteY2" fmla="*/ 3207512 h 3362823"/>
              <a:gd name="connsiteX3" fmla="*/ 7493000 w 8061963"/>
              <a:gd name="connsiteY3" fmla="*/ 705612 h 3362823"/>
              <a:gd name="connsiteX4" fmla="*/ 5283200 w 8061963"/>
              <a:gd name="connsiteY4" fmla="*/ 7112 h 3362823"/>
              <a:gd name="connsiteX0" fmla="*/ 0 w 8061963"/>
              <a:gd name="connsiteY0" fmla="*/ 2477117 h 3356328"/>
              <a:gd name="connsiteX1" fmla="*/ 3873500 w 8061963"/>
              <a:gd name="connsiteY1" fmla="*/ 3023217 h 3356328"/>
              <a:gd name="connsiteX2" fmla="*/ 7772400 w 8061963"/>
              <a:gd name="connsiteY2" fmla="*/ 3201017 h 3356328"/>
              <a:gd name="connsiteX3" fmla="*/ 7493000 w 8061963"/>
              <a:gd name="connsiteY3" fmla="*/ 699117 h 3356328"/>
              <a:gd name="connsiteX4" fmla="*/ 5283200 w 8061963"/>
              <a:gd name="connsiteY4" fmla="*/ 617 h 3356328"/>
              <a:gd name="connsiteX0" fmla="*/ 0 w 8165372"/>
              <a:gd name="connsiteY0" fmla="*/ 2477117 h 3411128"/>
              <a:gd name="connsiteX1" fmla="*/ 2476500 w 8165372"/>
              <a:gd name="connsiteY1" fmla="*/ 3188317 h 3411128"/>
              <a:gd name="connsiteX2" fmla="*/ 7772400 w 8165372"/>
              <a:gd name="connsiteY2" fmla="*/ 3201017 h 3411128"/>
              <a:gd name="connsiteX3" fmla="*/ 7493000 w 8165372"/>
              <a:gd name="connsiteY3" fmla="*/ 699117 h 3411128"/>
              <a:gd name="connsiteX4" fmla="*/ 5283200 w 8165372"/>
              <a:gd name="connsiteY4" fmla="*/ 617 h 3411128"/>
              <a:gd name="connsiteX0" fmla="*/ 0 w 8381272"/>
              <a:gd name="connsiteY0" fmla="*/ 2642217 h 3403989"/>
              <a:gd name="connsiteX1" fmla="*/ 2692400 w 8381272"/>
              <a:gd name="connsiteY1" fmla="*/ 3188317 h 3403989"/>
              <a:gd name="connsiteX2" fmla="*/ 7988300 w 8381272"/>
              <a:gd name="connsiteY2" fmla="*/ 3201017 h 3403989"/>
              <a:gd name="connsiteX3" fmla="*/ 7708900 w 8381272"/>
              <a:gd name="connsiteY3" fmla="*/ 699117 h 3403989"/>
              <a:gd name="connsiteX4" fmla="*/ 5499100 w 8381272"/>
              <a:gd name="connsiteY4" fmla="*/ 617 h 3403989"/>
              <a:gd name="connsiteX0" fmla="*/ 532 w 8381804"/>
              <a:gd name="connsiteY0" fmla="*/ 2642217 h 3403989"/>
              <a:gd name="connsiteX1" fmla="*/ 2692932 w 8381804"/>
              <a:gd name="connsiteY1" fmla="*/ 3188317 h 3403989"/>
              <a:gd name="connsiteX2" fmla="*/ 7988832 w 8381804"/>
              <a:gd name="connsiteY2" fmla="*/ 3201017 h 3403989"/>
              <a:gd name="connsiteX3" fmla="*/ 7709432 w 8381804"/>
              <a:gd name="connsiteY3" fmla="*/ 699117 h 3403989"/>
              <a:gd name="connsiteX4" fmla="*/ 5499632 w 8381804"/>
              <a:gd name="connsiteY4" fmla="*/ 617 h 3403989"/>
              <a:gd name="connsiteX0" fmla="*/ 600 w 8191372"/>
              <a:gd name="connsiteY0" fmla="*/ 2502517 h 3410009"/>
              <a:gd name="connsiteX1" fmla="*/ 2502500 w 8191372"/>
              <a:gd name="connsiteY1" fmla="*/ 3188317 h 3410009"/>
              <a:gd name="connsiteX2" fmla="*/ 7798400 w 8191372"/>
              <a:gd name="connsiteY2" fmla="*/ 3201017 h 3410009"/>
              <a:gd name="connsiteX3" fmla="*/ 7519000 w 8191372"/>
              <a:gd name="connsiteY3" fmla="*/ 699117 h 3410009"/>
              <a:gd name="connsiteX4" fmla="*/ 5309200 w 8191372"/>
              <a:gd name="connsiteY4" fmla="*/ 617 h 3410009"/>
              <a:gd name="connsiteX0" fmla="*/ 565 w 7895287"/>
              <a:gd name="connsiteY0" fmla="*/ 2502517 h 3447803"/>
              <a:gd name="connsiteX1" fmla="*/ 2502465 w 7895287"/>
              <a:gd name="connsiteY1" fmla="*/ 3188317 h 3447803"/>
              <a:gd name="connsiteX2" fmla="*/ 7328465 w 7895287"/>
              <a:gd name="connsiteY2" fmla="*/ 3251817 h 3447803"/>
              <a:gd name="connsiteX3" fmla="*/ 7518965 w 7895287"/>
              <a:gd name="connsiteY3" fmla="*/ 699117 h 3447803"/>
              <a:gd name="connsiteX4" fmla="*/ 5309165 w 7895287"/>
              <a:gd name="connsiteY4" fmla="*/ 617 h 3447803"/>
              <a:gd name="connsiteX0" fmla="*/ 565 w 7934551"/>
              <a:gd name="connsiteY0" fmla="*/ 2502517 h 3260728"/>
              <a:gd name="connsiteX1" fmla="*/ 2502465 w 7934551"/>
              <a:gd name="connsiteY1" fmla="*/ 3188317 h 3260728"/>
              <a:gd name="connsiteX2" fmla="*/ 7328465 w 7934551"/>
              <a:gd name="connsiteY2" fmla="*/ 3251817 h 3260728"/>
              <a:gd name="connsiteX3" fmla="*/ 7518965 w 7934551"/>
              <a:gd name="connsiteY3" fmla="*/ 699117 h 3260728"/>
              <a:gd name="connsiteX4" fmla="*/ 5309165 w 7934551"/>
              <a:gd name="connsiteY4" fmla="*/ 617 h 3260728"/>
              <a:gd name="connsiteX0" fmla="*/ 31152 w 8025158"/>
              <a:gd name="connsiteY0" fmla="*/ 2502517 h 3461841"/>
              <a:gd name="connsiteX1" fmla="*/ 1021752 w 8025158"/>
              <a:gd name="connsiteY1" fmla="*/ 3226417 h 3461841"/>
              <a:gd name="connsiteX2" fmla="*/ 7359052 w 8025158"/>
              <a:gd name="connsiteY2" fmla="*/ 3251817 h 3461841"/>
              <a:gd name="connsiteX3" fmla="*/ 7549552 w 8025158"/>
              <a:gd name="connsiteY3" fmla="*/ 699117 h 3461841"/>
              <a:gd name="connsiteX4" fmla="*/ 5339752 w 8025158"/>
              <a:gd name="connsiteY4" fmla="*/ 617 h 3461841"/>
              <a:gd name="connsiteX0" fmla="*/ 1233 w 7995239"/>
              <a:gd name="connsiteY0" fmla="*/ 2502517 h 3434895"/>
              <a:gd name="connsiteX1" fmla="*/ 991833 w 7995239"/>
              <a:gd name="connsiteY1" fmla="*/ 3226417 h 3434895"/>
              <a:gd name="connsiteX2" fmla="*/ 7329133 w 7995239"/>
              <a:gd name="connsiteY2" fmla="*/ 3251817 h 3434895"/>
              <a:gd name="connsiteX3" fmla="*/ 7519633 w 7995239"/>
              <a:gd name="connsiteY3" fmla="*/ 699117 h 3434895"/>
              <a:gd name="connsiteX4" fmla="*/ 5309833 w 7995239"/>
              <a:gd name="connsiteY4" fmla="*/ 617 h 3434895"/>
              <a:gd name="connsiteX0" fmla="*/ 32620 w 8056023"/>
              <a:gd name="connsiteY0" fmla="*/ 2502517 h 3374691"/>
              <a:gd name="connsiteX1" fmla="*/ 1023220 w 8056023"/>
              <a:gd name="connsiteY1" fmla="*/ 3226417 h 3374691"/>
              <a:gd name="connsiteX2" fmla="*/ 7411320 w 8056023"/>
              <a:gd name="connsiteY2" fmla="*/ 3124817 h 3374691"/>
              <a:gd name="connsiteX3" fmla="*/ 7551020 w 8056023"/>
              <a:gd name="connsiteY3" fmla="*/ 699117 h 3374691"/>
              <a:gd name="connsiteX4" fmla="*/ 5341220 w 8056023"/>
              <a:gd name="connsiteY4" fmla="*/ 617 h 3374691"/>
              <a:gd name="connsiteX0" fmla="*/ 32620 w 8087721"/>
              <a:gd name="connsiteY0" fmla="*/ 2502517 h 3255887"/>
              <a:gd name="connsiteX1" fmla="*/ 1023220 w 8087721"/>
              <a:gd name="connsiteY1" fmla="*/ 3226417 h 3255887"/>
              <a:gd name="connsiteX2" fmla="*/ 7411320 w 8087721"/>
              <a:gd name="connsiteY2" fmla="*/ 3124817 h 3255887"/>
              <a:gd name="connsiteX3" fmla="*/ 7551020 w 8087721"/>
              <a:gd name="connsiteY3" fmla="*/ 699117 h 3255887"/>
              <a:gd name="connsiteX4" fmla="*/ 5341220 w 8087721"/>
              <a:gd name="connsiteY4" fmla="*/ 617 h 3255887"/>
              <a:gd name="connsiteX0" fmla="*/ 30435 w 8040932"/>
              <a:gd name="connsiteY0" fmla="*/ 2502517 h 3272688"/>
              <a:gd name="connsiteX1" fmla="*/ 1021035 w 8040932"/>
              <a:gd name="connsiteY1" fmla="*/ 3226417 h 3272688"/>
              <a:gd name="connsiteX2" fmla="*/ 7332935 w 8040932"/>
              <a:gd name="connsiteY2" fmla="*/ 3201017 h 3272688"/>
              <a:gd name="connsiteX3" fmla="*/ 7548835 w 8040932"/>
              <a:gd name="connsiteY3" fmla="*/ 699117 h 3272688"/>
              <a:gd name="connsiteX4" fmla="*/ 5339035 w 8040932"/>
              <a:gd name="connsiteY4" fmla="*/ 617 h 3272688"/>
              <a:gd name="connsiteX0" fmla="*/ 11866 w 7982290"/>
              <a:gd name="connsiteY0" fmla="*/ 2502517 h 3391245"/>
              <a:gd name="connsiteX1" fmla="*/ 1142166 w 7982290"/>
              <a:gd name="connsiteY1" fmla="*/ 3137517 h 3391245"/>
              <a:gd name="connsiteX2" fmla="*/ 7314366 w 7982290"/>
              <a:gd name="connsiteY2" fmla="*/ 3201017 h 3391245"/>
              <a:gd name="connsiteX3" fmla="*/ 7530266 w 7982290"/>
              <a:gd name="connsiteY3" fmla="*/ 699117 h 3391245"/>
              <a:gd name="connsiteX4" fmla="*/ 5320466 w 7982290"/>
              <a:gd name="connsiteY4" fmla="*/ 617 h 3391245"/>
              <a:gd name="connsiteX0" fmla="*/ 12873 w 7983297"/>
              <a:gd name="connsiteY0" fmla="*/ 2502517 h 3364527"/>
              <a:gd name="connsiteX1" fmla="*/ 1143173 w 7983297"/>
              <a:gd name="connsiteY1" fmla="*/ 3137517 h 3364527"/>
              <a:gd name="connsiteX2" fmla="*/ 7315373 w 7983297"/>
              <a:gd name="connsiteY2" fmla="*/ 3201017 h 3364527"/>
              <a:gd name="connsiteX3" fmla="*/ 7531273 w 7983297"/>
              <a:gd name="connsiteY3" fmla="*/ 699117 h 3364527"/>
              <a:gd name="connsiteX4" fmla="*/ 5321473 w 7983297"/>
              <a:gd name="connsiteY4" fmla="*/ 617 h 3364527"/>
              <a:gd name="connsiteX0" fmla="*/ 591 w 7885708"/>
              <a:gd name="connsiteY0" fmla="*/ 2502517 h 3397024"/>
              <a:gd name="connsiteX1" fmla="*/ 2451691 w 7885708"/>
              <a:gd name="connsiteY1" fmla="*/ 3239117 h 3397024"/>
              <a:gd name="connsiteX2" fmla="*/ 7303091 w 7885708"/>
              <a:gd name="connsiteY2" fmla="*/ 3201017 h 3397024"/>
              <a:gd name="connsiteX3" fmla="*/ 7518991 w 7885708"/>
              <a:gd name="connsiteY3" fmla="*/ 699117 h 3397024"/>
              <a:gd name="connsiteX4" fmla="*/ 5309191 w 7885708"/>
              <a:gd name="connsiteY4" fmla="*/ 617 h 3397024"/>
              <a:gd name="connsiteX0" fmla="*/ 571 w 7797079"/>
              <a:gd name="connsiteY0" fmla="*/ 2502517 h 3413689"/>
              <a:gd name="connsiteX1" fmla="*/ 2451671 w 7797079"/>
              <a:gd name="connsiteY1" fmla="*/ 3239117 h 3413689"/>
              <a:gd name="connsiteX2" fmla="*/ 7099871 w 7797079"/>
              <a:gd name="connsiteY2" fmla="*/ 3175617 h 3413689"/>
              <a:gd name="connsiteX3" fmla="*/ 7518971 w 7797079"/>
              <a:gd name="connsiteY3" fmla="*/ 699117 h 3413689"/>
              <a:gd name="connsiteX4" fmla="*/ 5309171 w 7797079"/>
              <a:gd name="connsiteY4" fmla="*/ 617 h 3413689"/>
              <a:gd name="connsiteX0" fmla="*/ 571 w 7800945"/>
              <a:gd name="connsiteY0" fmla="*/ 2502517 h 3273909"/>
              <a:gd name="connsiteX1" fmla="*/ 2451671 w 7800945"/>
              <a:gd name="connsiteY1" fmla="*/ 3239117 h 3273909"/>
              <a:gd name="connsiteX2" fmla="*/ 7099871 w 7800945"/>
              <a:gd name="connsiteY2" fmla="*/ 3175617 h 3273909"/>
              <a:gd name="connsiteX3" fmla="*/ 7518971 w 7800945"/>
              <a:gd name="connsiteY3" fmla="*/ 699117 h 3273909"/>
              <a:gd name="connsiteX4" fmla="*/ 5309171 w 7800945"/>
              <a:gd name="connsiteY4" fmla="*/ 617 h 3273909"/>
              <a:gd name="connsiteX0" fmla="*/ 587 w 7903383"/>
              <a:gd name="connsiteY0" fmla="*/ 2502517 h 3279304"/>
              <a:gd name="connsiteX1" fmla="*/ 2451687 w 7903383"/>
              <a:gd name="connsiteY1" fmla="*/ 3239117 h 3279304"/>
              <a:gd name="connsiteX2" fmla="*/ 7328487 w 7903383"/>
              <a:gd name="connsiteY2" fmla="*/ 3201017 h 3279304"/>
              <a:gd name="connsiteX3" fmla="*/ 7518987 w 7903383"/>
              <a:gd name="connsiteY3" fmla="*/ 699117 h 3279304"/>
              <a:gd name="connsiteX4" fmla="*/ 5309187 w 7903383"/>
              <a:gd name="connsiteY4" fmla="*/ 617 h 3279304"/>
              <a:gd name="connsiteX0" fmla="*/ 595 w 7966035"/>
              <a:gd name="connsiteY0" fmla="*/ 2502517 h 3279304"/>
              <a:gd name="connsiteX1" fmla="*/ 2451695 w 7966035"/>
              <a:gd name="connsiteY1" fmla="*/ 3239117 h 3279304"/>
              <a:gd name="connsiteX2" fmla="*/ 7442795 w 7966035"/>
              <a:gd name="connsiteY2" fmla="*/ 3201017 h 3279304"/>
              <a:gd name="connsiteX3" fmla="*/ 7518995 w 7966035"/>
              <a:gd name="connsiteY3" fmla="*/ 699117 h 3279304"/>
              <a:gd name="connsiteX4" fmla="*/ 5309195 w 7966035"/>
              <a:gd name="connsiteY4" fmla="*/ 617 h 3279304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5309147 w 7965987"/>
              <a:gd name="connsiteY4" fmla="*/ 617 h 3239117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4911582 w 7965987"/>
              <a:gd name="connsiteY4" fmla="*/ 617 h 3239117"/>
              <a:gd name="connsiteX0" fmla="*/ 547 w 7965987"/>
              <a:gd name="connsiteY0" fmla="*/ 2501900 h 3238500"/>
              <a:gd name="connsiteX1" fmla="*/ 2451647 w 7965987"/>
              <a:gd name="connsiteY1" fmla="*/ 3238500 h 3238500"/>
              <a:gd name="connsiteX2" fmla="*/ 7442747 w 7965987"/>
              <a:gd name="connsiteY2" fmla="*/ 3200400 h 3238500"/>
              <a:gd name="connsiteX3" fmla="*/ 7518947 w 7965987"/>
              <a:gd name="connsiteY3" fmla="*/ 698500 h 3238500"/>
              <a:gd name="connsiteX4" fmla="*/ 4911582 w 7965987"/>
              <a:gd name="connsiteY4" fmla="*/ 0 h 3238500"/>
              <a:gd name="connsiteX0" fmla="*/ 572 w 7906377"/>
              <a:gd name="connsiteY0" fmla="*/ 2774284 h 3239641"/>
              <a:gd name="connsiteX1" fmla="*/ 2392037 w 7906377"/>
              <a:gd name="connsiteY1" fmla="*/ 3238500 h 3239641"/>
              <a:gd name="connsiteX2" fmla="*/ 7383137 w 7906377"/>
              <a:gd name="connsiteY2" fmla="*/ 3200400 h 3239641"/>
              <a:gd name="connsiteX3" fmla="*/ 7459337 w 7906377"/>
              <a:gd name="connsiteY3" fmla="*/ 698500 h 3239641"/>
              <a:gd name="connsiteX4" fmla="*/ 4851972 w 7906377"/>
              <a:gd name="connsiteY4" fmla="*/ 0 h 323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6377" h="3239641">
                <a:moveTo>
                  <a:pt x="572" y="2774284"/>
                </a:moveTo>
                <a:cubicBezTo>
                  <a:pt x="-31178" y="3342609"/>
                  <a:pt x="1265970" y="3223683"/>
                  <a:pt x="2392037" y="3238500"/>
                </a:cubicBezTo>
                <a:lnTo>
                  <a:pt x="7383137" y="3200400"/>
                </a:lnTo>
                <a:cubicBezTo>
                  <a:pt x="8240387" y="3221567"/>
                  <a:pt x="7880554" y="1227667"/>
                  <a:pt x="7459337" y="698500"/>
                </a:cubicBezTo>
                <a:cubicBezTo>
                  <a:pt x="7038120" y="169333"/>
                  <a:pt x="4763992" y="674745"/>
                  <a:pt x="4851972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DC5D75-5835-4EFC-A9CF-B6B2F9D448CF}"/>
              </a:ext>
            </a:extLst>
          </p:cNvPr>
          <p:cNvGrpSpPr/>
          <p:nvPr/>
        </p:nvGrpSpPr>
        <p:grpSpPr>
          <a:xfrm>
            <a:off x="4745404" y="3696168"/>
            <a:ext cx="705679" cy="109330"/>
            <a:chOff x="4734800" y="3558624"/>
            <a:chExt cx="705679" cy="10933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AA8436-2544-42FB-8115-CE2C02E3C5E5}"/>
                </a:ext>
              </a:extLst>
            </p:cNvPr>
            <p:cNvCxnSpPr/>
            <p:nvPr/>
          </p:nvCxnSpPr>
          <p:spPr>
            <a:xfrm flipV="1">
              <a:off x="4736766" y="3558624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0CF873-22AC-4F20-8ADD-D99423741EEE}"/>
                </a:ext>
              </a:extLst>
            </p:cNvPr>
            <p:cNvCxnSpPr/>
            <p:nvPr/>
          </p:nvCxnSpPr>
          <p:spPr>
            <a:xfrm>
              <a:off x="4734800" y="3568148"/>
              <a:ext cx="70567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89F5E2-4CA9-46B8-AB96-148A916ABC05}"/>
                </a:ext>
              </a:extLst>
            </p:cNvPr>
            <p:cNvCxnSpPr/>
            <p:nvPr/>
          </p:nvCxnSpPr>
          <p:spPr>
            <a:xfrm>
              <a:off x="5438928" y="3558624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FA63F5-87AE-4773-868D-5644BA732042}"/>
              </a:ext>
            </a:extLst>
          </p:cNvPr>
          <p:cNvGrpSpPr/>
          <p:nvPr/>
        </p:nvGrpSpPr>
        <p:grpSpPr>
          <a:xfrm>
            <a:off x="453200" y="4488614"/>
            <a:ext cx="1163715" cy="109330"/>
            <a:chOff x="453200" y="4127713"/>
            <a:chExt cx="1163715" cy="10933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89B8EA-0081-4D94-A284-11AA6A003BD3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865E31-E2CE-460D-AEF0-2AB29D6A60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330F8B-8D43-4527-92C9-22F0A5AAE840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87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95250" indent="0">
              <a:buNone/>
            </a:pPr>
            <a:r>
              <a:rPr lang="cs-CZ"/>
              <a:t>Používejte našeptávač v editoru IntelliJ IDEA</a:t>
            </a:r>
          </a:p>
          <a:p>
            <a:pPr marL="400050" lvl="1" indent="0">
              <a:buNone/>
            </a:pPr>
            <a:r>
              <a:rPr lang="cs-CZ"/>
              <a:t>CTRL + Mezerník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Jak zkopírovat/vyrobit zálohu projektu?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Řádkový komentář</a:t>
            </a:r>
          </a:p>
          <a:p>
            <a:pPr marL="400050" lvl="1" indent="0">
              <a:buNone/>
            </a:pPr>
            <a:r>
              <a:rPr lang="cs-CZ">
                <a:solidFill>
                  <a:schemeClr val="accent1"/>
                </a:solidFill>
              </a:rPr>
              <a:t>// Cokoliv sem napíšu, nebude prováděno</a:t>
            </a:r>
          </a:p>
          <a:p>
            <a:pPr marL="95250" indent="0">
              <a:buNone/>
            </a:pPr>
            <a:r>
              <a:rPr lang="cs-CZ"/>
              <a:t>Blokový komentář</a:t>
            </a:r>
          </a:p>
          <a:p>
            <a:pPr marL="400050" lvl="1" indent="0">
              <a:buNone/>
            </a:pPr>
            <a:r>
              <a:rPr lang="cs-CZ">
                <a:solidFill>
                  <a:schemeClr val="accent1"/>
                </a:solidFill>
              </a:rPr>
              <a:t>/*  Ani toto nebude prováděno  */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Praxe s programátorským editorem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77416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zechitas 2021">
      <a:dk1>
        <a:srgbClr val="000000"/>
      </a:dk1>
      <a:lt1>
        <a:srgbClr val="FFFFFF"/>
      </a:lt1>
      <a:dk2>
        <a:srgbClr val="FFF7FC"/>
      </a:dk2>
      <a:lt2>
        <a:srgbClr val="2B3990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15BAE6"/>
      </a:accent5>
      <a:accent6>
        <a:srgbClr val="91268F"/>
      </a:accent6>
      <a:hlink>
        <a:srgbClr val="EB008B"/>
      </a:hlink>
      <a:folHlink>
        <a:srgbClr val="EB0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6620</TotalTime>
  <Words>910</Words>
  <Application>Microsoft Office PowerPoint</Application>
  <PresentationFormat>On-screen Show (16:9)</PresentationFormat>
  <Paragraphs>269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Open Sans</vt:lpstr>
      <vt:lpstr>Consolas</vt:lpstr>
      <vt:lpstr>Microsoft Sans Serif</vt:lpstr>
      <vt:lpstr>Open Sans Light</vt:lpstr>
      <vt:lpstr>Arial</vt:lpstr>
      <vt:lpstr>Calibri</vt:lpstr>
      <vt:lpstr>Motiv Office</vt:lpstr>
      <vt:lpstr>Úvod do programování 2: Java</vt:lpstr>
      <vt:lpstr>Organizační informace</vt:lpstr>
      <vt:lpstr>Java</vt:lpstr>
      <vt:lpstr>Používanost jazyků</vt:lpstr>
      <vt:lpstr>Druhy programovacích jazyků</vt:lpstr>
      <vt:lpstr>Opakování: Úvod do programování 1</vt:lpstr>
      <vt:lpstr>Opakování: Úvod do programování 1</vt:lpstr>
      <vt:lpstr>Opakování: Úvod do programování 1</vt:lpstr>
      <vt:lpstr>Praxe s programátorským editorem</vt:lpstr>
      <vt:lpstr>Jaké typy proměnných znáte?</vt:lpstr>
      <vt:lpstr>Proměnná a její typ</vt:lpstr>
      <vt:lpstr>Tak pořádně</vt:lpstr>
      <vt:lpstr>Složené typy</vt:lpstr>
      <vt:lpstr>Složené typy</vt:lpstr>
      <vt:lpstr>Složené typy</vt:lpstr>
      <vt:lpstr>Složené typy</vt:lpstr>
      <vt:lpstr>Složené typy</vt:lpstr>
      <vt:lpstr>Skládání může být víceúrovňové</vt:lpstr>
      <vt:lpstr>Skládání může být víceúrovňové</vt:lpstr>
      <vt:lpstr>Objekty nemusejí být jen suchá data</vt:lpstr>
      <vt:lpstr>Objekty nemusejí být jen suchá data</vt:lpstr>
      <vt:lpstr>Pravidla</vt:lpstr>
      <vt:lpstr>Princip 1: Hierarchie</vt:lpstr>
      <vt:lpstr>Problém: Nejednoznačnost</vt:lpstr>
      <vt:lpstr>Řešení: Hierachie</vt:lpstr>
      <vt:lpstr>Řešení: Hierarchie na druhou</vt:lpstr>
      <vt:lpstr>A hlouběj…</vt:lpstr>
      <vt:lpstr>A ještě hlouběj…</vt:lpstr>
      <vt:lpstr>Princip 2: Vlastní jména vs. obecné názvy  (a.k.a. objekty vs. třídy)</vt:lpstr>
      <vt:lpstr>Co mají společného?</vt:lpstr>
      <vt:lpstr>Co mají společného?</vt:lpstr>
      <vt:lpstr>Co mají společného?</vt:lpstr>
      <vt:lpstr>Co mají společného?</vt:lpstr>
      <vt:lpstr>Co mají společného?</vt:lpstr>
      <vt:lpstr>Nepotkali jsme typy už někde?</vt:lpstr>
      <vt:lpstr>Princip 3: Objekt má vlastnosti a funkce</vt:lpstr>
      <vt:lpstr>Původně</vt:lpstr>
      <vt:lpstr>Ale nemělo by to být spíš … ?</vt:lpstr>
      <vt:lpstr>Ono to může probíhat i takto…</vt:lpstr>
      <vt:lpstr>Nebo takto…</vt:lpstr>
      <vt:lpstr>Automaty by měly mít vlastnost vlozenePenize</vt:lpstr>
      <vt:lpstr>Automaty by měly poskytovat funkce</vt:lpstr>
      <vt:lpstr>Automaty by tedy mohly vypadat takto</vt:lpstr>
      <vt:lpstr>Automaty by tedy mohly vypadat takto</vt:lpstr>
      <vt:lpstr>Prémiová otázka</vt:lpstr>
      <vt:lpstr>Myslíte, že by měly Automaty mít ještě nějakou vlastnost?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programování 1: Java</dc:title>
  <dc:creator>Student</dc:creator>
  <cp:lastModifiedBy>Student</cp:lastModifiedBy>
  <cp:revision>44</cp:revision>
  <dcterms:modified xsi:type="dcterms:W3CDTF">2021-01-23T07:48:35Z</dcterms:modified>
</cp:coreProperties>
</file>